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6"/>
  </p:notesMasterIdLst>
  <p:handoutMasterIdLst>
    <p:handoutMasterId r:id="rId47"/>
  </p:handoutMasterIdLst>
  <p:sldIdLst>
    <p:sldId id="352" r:id="rId2"/>
    <p:sldId id="256" r:id="rId3"/>
    <p:sldId id="267" r:id="rId4"/>
    <p:sldId id="298" r:id="rId5"/>
    <p:sldId id="296" r:id="rId6"/>
    <p:sldId id="316" r:id="rId7"/>
    <p:sldId id="317" r:id="rId8"/>
    <p:sldId id="318" r:id="rId9"/>
    <p:sldId id="319" r:id="rId10"/>
    <p:sldId id="295" r:id="rId11"/>
    <p:sldId id="320" r:id="rId12"/>
    <p:sldId id="297" r:id="rId13"/>
    <p:sldId id="338" r:id="rId14"/>
    <p:sldId id="322" r:id="rId15"/>
    <p:sldId id="299" r:id="rId16"/>
    <p:sldId id="323" r:id="rId17"/>
    <p:sldId id="321" r:id="rId18"/>
    <p:sldId id="324" r:id="rId19"/>
    <p:sldId id="325" r:id="rId20"/>
    <p:sldId id="326" r:id="rId21"/>
    <p:sldId id="327" r:id="rId22"/>
    <p:sldId id="328" r:id="rId23"/>
    <p:sldId id="329" r:id="rId24"/>
    <p:sldId id="330" r:id="rId25"/>
    <p:sldId id="331" r:id="rId26"/>
    <p:sldId id="333" r:id="rId27"/>
    <p:sldId id="337" r:id="rId28"/>
    <p:sldId id="340" r:id="rId29"/>
    <p:sldId id="341" r:id="rId30"/>
    <p:sldId id="342" r:id="rId31"/>
    <p:sldId id="343" r:id="rId32"/>
    <p:sldId id="332" r:id="rId33"/>
    <p:sldId id="344" r:id="rId34"/>
    <p:sldId id="345" r:id="rId35"/>
    <p:sldId id="347" r:id="rId36"/>
    <p:sldId id="349" r:id="rId37"/>
    <p:sldId id="350" r:id="rId38"/>
    <p:sldId id="346" r:id="rId39"/>
    <p:sldId id="348" r:id="rId40"/>
    <p:sldId id="268" r:id="rId41"/>
    <p:sldId id="351" r:id="rId42"/>
    <p:sldId id="272" r:id="rId43"/>
    <p:sldId id="315" r:id="rId44"/>
    <p:sldId id="314" r:id="rId45"/>
  </p:sldIdLst>
  <p:sldSz cx="9144000" cy="6858000" type="screen4x3"/>
  <p:notesSz cx="6797675" cy="9926638"/>
  <p:defaultTex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3171E"/>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0" d="100"/>
          <a:sy n="110" d="100"/>
        </p:scale>
        <p:origin x="-5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a:defRPr/>
            </a:pPr>
            <a:endParaRPr lang="hu-HU"/>
          </a:p>
        </p:txBody>
      </p:sp>
      <p:sp>
        <p:nvSpPr>
          <p:cNvPr id="3" name="Dátum hely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pPr>
              <a:defRPr/>
            </a:pPr>
            <a:fld id="{3CC17B70-8CF1-439B-B08E-1A6F3A3646EA}" type="datetimeFigureOut">
              <a:rPr lang="hu-HU"/>
              <a:pPr>
                <a:defRPr/>
              </a:pPr>
              <a:t>2013.04.19.</a:t>
            </a:fld>
            <a:endParaRPr lang="hu-HU"/>
          </a:p>
        </p:txBody>
      </p:sp>
      <p:sp>
        <p:nvSpPr>
          <p:cNvPr id="4" name="Élőláb hely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pPr>
              <a:defRPr/>
            </a:pPr>
            <a:endParaRPr lang="hu-HU"/>
          </a:p>
        </p:txBody>
      </p:sp>
      <p:sp>
        <p:nvSpPr>
          <p:cNvPr id="5" name="Dia számának hely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pPr>
              <a:defRPr/>
            </a:pPr>
            <a:fld id="{E149A87F-AC8A-4F95-A2FB-F0CB62B8CD4C}" type="slidenum">
              <a:rPr lang="hu-HU"/>
              <a:pPr>
                <a:defRPr/>
              </a:pPr>
              <a:t>‹#›</a:t>
            </a:fld>
            <a:endParaRPr lang="hu-HU"/>
          </a:p>
        </p:txBody>
      </p:sp>
    </p:spTree>
    <p:extLst>
      <p:ext uri="{BB962C8B-B14F-4D97-AF65-F5344CB8AC3E}">
        <p14:creationId xmlns="" xmlns:p14="http://schemas.microsoft.com/office/powerpoint/2010/main" val="4087298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a:defRPr/>
            </a:pPr>
            <a:endParaRPr lang="hu-HU"/>
          </a:p>
        </p:txBody>
      </p:sp>
      <p:sp>
        <p:nvSpPr>
          <p:cNvPr id="3" name="Dátum hely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pPr>
              <a:defRPr/>
            </a:pPr>
            <a:fld id="{E797B05B-2FD2-4C3E-8C5F-8BAECF184CF0}" type="datetimeFigureOut">
              <a:rPr lang="hu-HU"/>
              <a:pPr>
                <a:defRPr/>
              </a:pPr>
              <a:t>2013.04.19.</a:t>
            </a:fld>
            <a:endParaRPr lang="hu-HU"/>
          </a:p>
        </p:txBody>
      </p:sp>
      <p:sp>
        <p:nvSpPr>
          <p:cNvPr id="4" name="Diakép hely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hu-HU" noProof="0" smtClean="0"/>
          </a:p>
        </p:txBody>
      </p:sp>
      <p:sp>
        <p:nvSpPr>
          <p:cNvPr id="5" name="Jegyzetek helye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p>
        </p:txBody>
      </p:sp>
      <p:sp>
        <p:nvSpPr>
          <p:cNvPr id="6" name="Élőláb hely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pPr>
              <a:defRPr/>
            </a:pPr>
            <a:endParaRPr lang="hu-HU"/>
          </a:p>
        </p:txBody>
      </p:sp>
      <p:sp>
        <p:nvSpPr>
          <p:cNvPr id="7" name="Dia számának hely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pPr>
              <a:defRPr/>
            </a:pPr>
            <a:fld id="{364825A6-D80E-461E-AF86-44F5575B6F45}" type="slidenum">
              <a:rPr lang="hu-HU"/>
              <a:pPr>
                <a:defRPr/>
              </a:pPr>
              <a:t>‹#›</a:t>
            </a:fld>
            <a:endParaRPr lang="hu-HU"/>
          </a:p>
        </p:txBody>
      </p:sp>
    </p:spTree>
    <p:extLst>
      <p:ext uri="{BB962C8B-B14F-4D97-AF65-F5344CB8AC3E}">
        <p14:creationId xmlns="" xmlns:p14="http://schemas.microsoft.com/office/powerpoint/2010/main" val="29485743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3011"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u-HU" dirty="0" smtClean="0"/>
          </a:p>
        </p:txBody>
      </p:sp>
      <p:sp>
        <p:nvSpPr>
          <p:cNvPr id="43012"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B74ADD2-6166-4913-9AA8-E7A7725CE082}" type="slidenum">
              <a:rPr lang="hu-HU" smtClean="0"/>
              <a:pPr eaLnBrk="1" hangingPunct="1"/>
              <a:t>2</a:t>
            </a:fld>
            <a:endParaRPr lang="hu-HU"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4" name="Derékszögű háromszög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Csoportba foglalás 15"/>
          <p:cNvGrpSpPr>
            <a:grpSpLocks/>
          </p:cNvGrpSpPr>
          <p:nvPr/>
        </p:nvGrpSpPr>
        <p:grpSpPr bwMode="auto">
          <a:xfrm>
            <a:off x="-3175" y="4953000"/>
            <a:ext cx="9147175" cy="1911350"/>
            <a:chOff x="-3765" y="4832896"/>
            <a:chExt cx="9147765" cy="2032192"/>
          </a:xfrm>
        </p:grpSpPr>
        <p:sp>
          <p:nvSpPr>
            <p:cNvPr id="6" name="Szabadkézi sokszög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Szabadkézi sokszög 18"/>
            <p:cNvSpPr>
              <a:spLocks/>
            </p:cNvSpPr>
            <p:nvPr/>
          </p:nvSpPr>
          <p:spPr bwMode="auto">
            <a:xfrm>
              <a:off x="35926" y="5135025"/>
              <a:ext cx="9108074" cy="838869"/>
            </a:xfrm>
            <a:custGeom>
              <a:avLst/>
              <a:gdLst>
                <a:gd name="T0" fmla="*/ 0 w 5760"/>
                <a:gd name="T1" fmla="*/ 0 h 528"/>
                <a:gd name="T2" fmla="*/ 9108074 w 5760"/>
                <a:gd name="T3" fmla="*/ 0 h 528"/>
                <a:gd name="T4" fmla="*/ 9108074 w 5760"/>
                <a:gd name="T5" fmla="*/ 838869 h 528"/>
                <a:gd name="T6" fmla="*/ 75901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hu-HU"/>
            </a:p>
          </p:txBody>
        </p:sp>
        <p:sp>
          <p:nvSpPr>
            <p:cNvPr id="8" name="Szabadkézi sokszög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Egyenes összekötő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Cím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hu-HU" smtClean="0"/>
              <a:t>Mintacím szerkesztése</a:t>
            </a:r>
            <a:endParaRPr lang="en-US"/>
          </a:p>
        </p:txBody>
      </p:sp>
      <p:sp>
        <p:nvSpPr>
          <p:cNvPr id="17" name="Alcím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hu-HU" smtClean="0"/>
              <a:t>Alcím mintájának szerkesztése</a:t>
            </a:r>
            <a:endParaRPr lang="en-US"/>
          </a:p>
        </p:txBody>
      </p:sp>
      <p:sp>
        <p:nvSpPr>
          <p:cNvPr id="11" name="Dátum helye 29"/>
          <p:cNvSpPr>
            <a:spLocks noGrp="1"/>
          </p:cNvSpPr>
          <p:nvPr>
            <p:ph type="dt" sz="half" idx="10"/>
          </p:nvPr>
        </p:nvSpPr>
        <p:spPr/>
        <p:txBody>
          <a:bodyPr/>
          <a:lstStyle>
            <a:lvl1pPr>
              <a:defRPr>
                <a:solidFill>
                  <a:srgbClr val="FFFFFF"/>
                </a:solidFill>
              </a:defRPr>
            </a:lvl1pPr>
            <a:extLst/>
          </a:lstStyle>
          <a:p>
            <a:pPr>
              <a:defRPr/>
            </a:pPr>
            <a:fld id="{5E3FDDAB-A5C8-47A3-AD05-C223735F8CCC}" type="datetimeFigureOut">
              <a:rPr lang="hu-HU"/>
              <a:pPr>
                <a:defRPr/>
              </a:pPr>
              <a:t>2013.04.19.</a:t>
            </a:fld>
            <a:endParaRPr lang="hu-HU"/>
          </a:p>
        </p:txBody>
      </p:sp>
      <p:sp>
        <p:nvSpPr>
          <p:cNvPr id="12" name="Élőláb helye 18"/>
          <p:cNvSpPr>
            <a:spLocks noGrp="1"/>
          </p:cNvSpPr>
          <p:nvPr>
            <p:ph type="ftr" sz="quarter" idx="11"/>
          </p:nvPr>
        </p:nvSpPr>
        <p:spPr/>
        <p:txBody>
          <a:bodyPr/>
          <a:lstStyle>
            <a:lvl1pPr>
              <a:defRPr>
                <a:solidFill>
                  <a:schemeClr val="accent1">
                    <a:tint val="20000"/>
                  </a:schemeClr>
                </a:solidFill>
              </a:defRPr>
            </a:lvl1pPr>
            <a:extLst/>
          </a:lstStyle>
          <a:p>
            <a:pPr>
              <a:defRPr/>
            </a:pPr>
            <a:endParaRPr lang="hu-HU"/>
          </a:p>
        </p:txBody>
      </p:sp>
      <p:sp>
        <p:nvSpPr>
          <p:cNvPr id="13" name="Dia számának helye 26"/>
          <p:cNvSpPr>
            <a:spLocks noGrp="1"/>
          </p:cNvSpPr>
          <p:nvPr>
            <p:ph type="sldNum" sz="quarter" idx="12"/>
          </p:nvPr>
        </p:nvSpPr>
        <p:spPr/>
        <p:txBody>
          <a:bodyPr/>
          <a:lstStyle>
            <a:lvl1pPr>
              <a:defRPr>
                <a:solidFill>
                  <a:srgbClr val="FFFFFF"/>
                </a:solidFill>
              </a:defRPr>
            </a:lvl1pPr>
            <a:extLst/>
          </a:lstStyle>
          <a:p>
            <a:pPr>
              <a:defRPr/>
            </a:pPr>
            <a:fld id="{9076284A-4F63-4910-8F06-3A0EBB7AF062}" type="slidenum">
              <a:rPr lang="hu-HU"/>
              <a:pPr>
                <a:defRPr/>
              </a:pPr>
              <a:t>‹#›</a:t>
            </a:fld>
            <a:endParaRPr lang="hu-HU"/>
          </a:p>
        </p:txBody>
      </p:sp>
    </p:spTree>
    <p:extLst>
      <p:ext uri="{BB962C8B-B14F-4D97-AF65-F5344CB8AC3E}">
        <p14:creationId xmlns="" xmlns:p14="http://schemas.microsoft.com/office/powerpoint/2010/main" val="4167710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extLst/>
          </a:lstStyle>
          <a:p>
            <a:r>
              <a:rPr lang="hu-HU" smtClean="0"/>
              <a:t>Mintacím szerkesztése</a:t>
            </a:r>
            <a:endParaRPr lang="en-US"/>
          </a:p>
        </p:txBody>
      </p:sp>
      <p:sp>
        <p:nvSpPr>
          <p:cNvPr id="3" name="Függőleges szöveg helye 2"/>
          <p:cNvSpPr>
            <a:spLocks noGrp="1"/>
          </p:cNvSpPr>
          <p:nvPr>
            <p:ph type="body" orient="vert" idx="1"/>
          </p:nvPr>
        </p:nvSpPr>
        <p:spPr>
          <a:xfrm>
            <a:off x="457200" y="1481329"/>
            <a:ext cx="8229600" cy="4386071"/>
          </a:xfrm>
        </p:spPr>
        <p:txBody>
          <a:bodyPr vert="eaVert"/>
          <a:lstStyle>
            <a:extLs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9"/>
          <p:cNvSpPr>
            <a:spLocks noGrp="1"/>
          </p:cNvSpPr>
          <p:nvPr>
            <p:ph type="dt" sz="half" idx="10"/>
          </p:nvPr>
        </p:nvSpPr>
        <p:spPr/>
        <p:txBody>
          <a:bodyPr/>
          <a:lstStyle>
            <a:lvl1pPr>
              <a:defRPr/>
            </a:lvl1pPr>
          </a:lstStyle>
          <a:p>
            <a:pPr>
              <a:defRPr/>
            </a:pPr>
            <a:fld id="{9A6FACCA-0B83-4C5E-A4D8-365AE20315B3}" type="datetimeFigureOut">
              <a:rPr lang="hu-HU"/>
              <a:pPr>
                <a:defRPr/>
              </a:pPr>
              <a:t>2013.04.19.</a:t>
            </a:fld>
            <a:endParaRPr lang="hu-HU"/>
          </a:p>
        </p:txBody>
      </p:sp>
      <p:sp>
        <p:nvSpPr>
          <p:cNvPr id="5" name="Élőláb helye 21"/>
          <p:cNvSpPr>
            <a:spLocks noGrp="1"/>
          </p:cNvSpPr>
          <p:nvPr>
            <p:ph type="ftr" sz="quarter" idx="11"/>
          </p:nvPr>
        </p:nvSpPr>
        <p:spPr/>
        <p:txBody>
          <a:bodyPr/>
          <a:lstStyle>
            <a:lvl1pPr>
              <a:defRPr/>
            </a:lvl1pPr>
          </a:lstStyle>
          <a:p>
            <a:pPr>
              <a:defRPr/>
            </a:pPr>
            <a:endParaRPr lang="hu-HU"/>
          </a:p>
        </p:txBody>
      </p:sp>
      <p:sp>
        <p:nvSpPr>
          <p:cNvPr id="6" name="Dia számának helye 17"/>
          <p:cNvSpPr>
            <a:spLocks noGrp="1"/>
          </p:cNvSpPr>
          <p:nvPr>
            <p:ph type="sldNum" sz="quarter" idx="12"/>
          </p:nvPr>
        </p:nvSpPr>
        <p:spPr/>
        <p:txBody>
          <a:bodyPr/>
          <a:lstStyle>
            <a:lvl1pPr>
              <a:defRPr/>
            </a:lvl1pPr>
          </a:lstStyle>
          <a:p>
            <a:pPr>
              <a:defRPr/>
            </a:pPr>
            <a:fld id="{5610222C-07A9-4784-89B0-62CDCEE3E4EA}" type="slidenum">
              <a:rPr lang="hu-HU"/>
              <a:pPr>
                <a:defRPr/>
              </a:pPr>
              <a:t>‹#›</a:t>
            </a:fld>
            <a:endParaRPr lang="hu-HU"/>
          </a:p>
        </p:txBody>
      </p:sp>
    </p:spTree>
    <p:extLst>
      <p:ext uri="{BB962C8B-B14F-4D97-AF65-F5344CB8AC3E}">
        <p14:creationId xmlns="" xmlns:p14="http://schemas.microsoft.com/office/powerpoint/2010/main" val="1392898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844013" y="274640"/>
            <a:ext cx="1777470" cy="5592761"/>
          </a:xfrm>
        </p:spPr>
        <p:txBody>
          <a:bodyPr vert="eaVert"/>
          <a:lstStyle>
            <a:extLst/>
          </a:lstStyle>
          <a:p>
            <a:r>
              <a:rPr lang="hu-HU" smtClean="0"/>
              <a:t>Mintacím szerkesztése</a:t>
            </a:r>
            <a:endParaRPr lang="en-US"/>
          </a:p>
        </p:txBody>
      </p:sp>
      <p:sp>
        <p:nvSpPr>
          <p:cNvPr id="3" name="Függőleges szöveg helye 2"/>
          <p:cNvSpPr>
            <a:spLocks noGrp="1"/>
          </p:cNvSpPr>
          <p:nvPr>
            <p:ph type="body" orient="vert" idx="1"/>
          </p:nvPr>
        </p:nvSpPr>
        <p:spPr>
          <a:xfrm>
            <a:off x="457200" y="274641"/>
            <a:ext cx="6324600" cy="5592760"/>
          </a:xfrm>
        </p:spPr>
        <p:txBody>
          <a:bodyPr vert="eaVert"/>
          <a:lstStyle>
            <a:extLs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9"/>
          <p:cNvSpPr>
            <a:spLocks noGrp="1"/>
          </p:cNvSpPr>
          <p:nvPr>
            <p:ph type="dt" sz="half" idx="10"/>
          </p:nvPr>
        </p:nvSpPr>
        <p:spPr/>
        <p:txBody>
          <a:bodyPr/>
          <a:lstStyle>
            <a:lvl1pPr>
              <a:defRPr/>
            </a:lvl1pPr>
          </a:lstStyle>
          <a:p>
            <a:pPr>
              <a:defRPr/>
            </a:pPr>
            <a:fld id="{1BA77C45-989D-4D7B-9B36-457A2E3C2E1F}" type="datetimeFigureOut">
              <a:rPr lang="hu-HU"/>
              <a:pPr>
                <a:defRPr/>
              </a:pPr>
              <a:t>2013.04.19.</a:t>
            </a:fld>
            <a:endParaRPr lang="hu-HU"/>
          </a:p>
        </p:txBody>
      </p:sp>
      <p:sp>
        <p:nvSpPr>
          <p:cNvPr id="5" name="Élőláb helye 21"/>
          <p:cNvSpPr>
            <a:spLocks noGrp="1"/>
          </p:cNvSpPr>
          <p:nvPr>
            <p:ph type="ftr" sz="quarter" idx="11"/>
          </p:nvPr>
        </p:nvSpPr>
        <p:spPr/>
        <p:txBody>
          <a:bodyPr/>
          <a:lstStyle>
            <a:lvl1pPr>
              <a:defRPr/>
            </a:lvl1pPr>
          </a:lstStyle>
          <a:p>
            <a:pPr>
              <a:defRPr/>
            </a:pPr>
            <a:endParaRPr lang="hu-HU"/>
          </a:p>
        </p:txBody>
      </p:sp>
      <p:sp>
        <p:nvSpPr>
          <p:cNvPr id="6" name="Dia számának helye 17"/>
          <p:cNvSpPr>
            <a:spLocks noGrp="1"/>
          </p:cNvSpPr>
          <p:nvPr>
            <p:ph type="sldNum" sz="quarter" idx="12"/>
          </p:nvPr>
        </p:nvSpPr>
        <p:spPr/>
        <p:txBody>
          <a:bodyPr/>
          <a:lstStyle>
            <a:lvl1pPr>
              <a:defRPr/>
            </a:lvl1pPr>
          </a:lstStyle>
          <a:p>
            <a:pPr>
              <a:defRPr/>
            </a:pPr>
            <a:fld id="{C8AC29E8-D3FC-4BEF-909C-DEE32249C371}" type="slidenum">
              <a:rPr lang="hu-HU"/>
              <a:pPr>
                <a:defRPr/>
              </a:pPr>
              <a:t>‹#›</a:t>
            </a:fld>
            <a:endParaRPr lang="hu-HU"/>
          </a:p>
        </p:txBody>
      </p:sp>
    </p:spTree>
    <p:extLst>
      <p:ext uri="{BB962C8B-B14F-4D97-AF65-F5344CB8AC3E}">
        <p14:creationId xmlns="" xmlns:p14="http://schemas.microsoft.com/office/powerpoint/2010/main" val="324649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3" name="Tartalom helye 2"/>
          <p:cNvSpPr>
            <a:spLocks noGrp="1"/>
          </p:cNvSpPr>
          <p:nvPr>
            <p:ph idx="1"/>
          </p:nvPr>
        </p:nvSpPr>
        <p:spPr/>
        <p:txBody>
          <a:bodyPr/>
          <a:lstStyle>
            <a:extLs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7" name="Cím 6"/>
          <p:cNvSpPr>
            <a:spLocks noGrp="1"/>
          </p:cNvSpPr>
          <p:nvPr>
            <p:ph type="title"/>
          </p:nvPr>
        </p:nvSpPr>
        <p:spPr/>
        <p:txBody>
          <a:bodyPr rtlCol="0"/>
          <a:lstStyle>
            <a:extLst/>
          </a:lstStyle>
          <a:p>
            <a:r>
              <a:rPr lang="hu-HU" smtClean="0"/>
              <a:t>Mintacím szerkesztése</a:t>
            </a:r>
            <a:endParaRPr lang="en-US"/>
          </a:p>
        </p:txBody>
      </p:sp>
      <p:sp>
        <p:nvSpPr>
          <p:cNvPr id="4" name="Dátum helye 9"/>
          <p:cNvSpPr>
            <a:spLocks noGrp="1"/>
          </p:cNvSpPr>
          <p:nvPr>
            <p:ph type="dt" sz="half" idx="10"/>
          </p:nvPr>
        </p:nvSpPr>
        <p:spPr/>
        <p:txBody>
          <a:bodyPr/>
          <a:lstStyle>
            <a:lvl1pPr>
              <a:defRPr/>
            </a:lvl1pPr>
          </a:lstStyle>
          <a:p>
            <a:pPr>
              <a:defRPr/>
            </a:pPr>
            <a:fld id="{752C2862-8D1D-4F4B-AC41-49DD58B8BF32}" type="datetimeFigureOut">
              <a:rPr lang="hu-HU"/>
              <a:pPr>
                <a:defRPr/>
              </a:pPr>
              <a:t>2013.04.19.</a:t>
            </a:fld>
            <a:endParaRPr lang="hu-HU"/>
          </a:p>
        </p:txBody>
      </p:sp>
      <p:sp>
        <p:nvSpPr>
          <p:cNvPr id="5" name="Élőláb helye 21"/>
          <p:cNvSpPr>
            <a:spLocks noGrp="1"/>
          </p:cNvSpPr>
          <p:nvPr>
            <p:ph type="ftr" sz="quarter" idx="11"/>
          </p:nvPr>
        </p:nvSpPr>
        <p:spPr/>
        <p:txBody>
          <a:bodyPr/>
          <a:lstStyle>
            <a:lvl1pPr>
              <a:defRPr/>
            </a:lvl1pPr>
          </a:lstStyle>
          <a:p>
            <a:pPr>
              <a:defRPr/>
            </a:pPr>
            <a:endParaRPr lang="hu-HU"/>
          </a:p>
        </p:txBody>
      </p:sp>
      <p:sp>
        <p:nvSpPr>
          <p:cNvPr id="6" name="Dia számának helye 17"/>
          <p:cNvSpPr>
            <a:spLocks noGrp="1"/>
          </p:cNvSpPr>
          <p:nvPr>
            <p:ph type="sldNum" sz="quarter" idx="12"/>
          </p:nvPr>
        </p:nvSpPr>
        <p:spPr/>
        <p:txBody>
          <a:bodyPr/>
          <a:lstStyle>
            <a:lvl1pPr>
              <a:defRPr/>
            </a:lvl1pPr>
          </a:lstStyle>
          <a:p>
            <a:pPr>
              <a:defRPr/>
            </a:pPr>
            <a:fld id="{422682A9-E24B-47AA-8383-2AB0D1BF3597}" type="slidenum">
              <a:rPr lang="hu-HU"/>
              <a:pPr>
                <a:defRPr/>
              </a:pPr>
              <a:t>‹#›</a:t>
            </a:fld>
            <a:endParaRPr lang="hu-HU"/>
          </a:p>
        </p:txBody>
      </p:sp>
    </p:spTree>
    <p:extLst>
      <p:ext uri="{BB962C8B-B14F-4D97-AF65-F5344CB8AC3E}">
        <p14:creationId xmlns="" xmlns:p14="http://schemas.microsoft.com/office/powerpoint/2010/main" val="2059084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bg>
      <p:bgRef idx="1002">
        <a:schemeClr val="bg1"/>
      </p:bgRef>
    </p:bg>
    <p:spTree>
      <p:nvGrpSpPr>
        <p:cNvPr id="1" name=""/>
        <p:cNvGrpSpPr/>
        <p:nvPr/>
      </p:nvGrpSpPr>
      <p:grpSpPr>
        <a:xfrm>
          <a:off x="0" y="0"/>
          <a:ext cx="0" cy="0"/>
          <a:chOff x="0" y="0"/>
          <a:chExt cx="0" cy="0"/>
        </a:xfrm>
      </p:grpSpPr>
      <p:sp>
        <p:nvSpPr>
          <p:cNvPr id="4" name="Sávnyíl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Sávnyíl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Cím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hu-HU" smtClean="0"/>
              <a:t>Mintacím szerkesztése</a:t>
            </a:r>
            <a:endParaRPr lang="en-US"/>
          </a:p>
        </p:txBody>
      </p:sp>
      <p:sp>
        <p:nvSpPr>
          <p:cNvPr id="3" name="Szöveg helye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hu-HU" smtClean="0"/>
              <a:t>Mintaszöveg szerkesztése</a:t>
            </a:r>
          </a:p>
        </p:txBody>
      </p:sp>
      <p:sp>
        <p:nvSpPr>
          <p:cNvPr id="6" name="Dátum helye 3"/>
          <p:cNvSpPr>
            <a:spLocks noGrp="1"/>
          </p:cNvSpPr>
          <p:nvPr>
            <p:ph type="dt" sz="half" idx="10"/>
          </p:nvPr>
        </p:nvSpPr>
        <p:spPr/>
        <p:txBody>
          <a:bodyPr/>
          <a:lstStyle>
            <a:lvl1pPr>
              <a:defRPr/>
            </a:lvl1pPr>
            <a:extLst/>
          </a:lstStyle>
          <a:p>
            <a:pPr>
              <a:defRPr/>
            </a:pPr>
            <a:fld id="{7F44D116-0F87-4CB1-9842-52B387197DC4}" type="datetimeFigureOut">
              <a:rPr lang="hu-HU"/>
              <a:pPr>
                <a:defRPr/>
              </a:pPr>
              <a:t>2013.04.19.</a:t>
            </a:fld>
            <a:endParaRPr lang="hu-HU"/>
          </a:p>
        </p:txBody>
      </p:sp>
      <p:sp>
        <p:nvSpPr>
          <p:cNvPr id="7" name="Élőláb helye 4"/>
          <p:cNvSpPr>
            <a:spLocks noGrp="1"/>
          </p:cNvSpPr>
          <p:nvPr>
            <p:ph type="ftr" sz="quarter" idx="11"/>
          </p:nvPr>
        </p:nvSpPr>
        <p:spPr/>
        <p:txBody>
          <a:bodyPr/>
          <a:lstStyle>
            <a:lvl1pPr>
              <a:defRPr/>
            </a:lvl1pPr>
            <a:extLst/>
          </a:lstStyle>
          <a:p>
            <a:pPr>
              <a:defRPr/>
            </a:pPr>
            <a:endParaRPr lang="hu-HU"/>
          </a:p>
        </p:txBody>
      </p:sp>
      <p:sp>
        <p:nvSpPr>
          <p:cNvPr id="8" name="Dia számának helye 5"/>
          <p:cNvSpPr>
            <a:spLocks noGrp="1"/>
          </p:cNvSpPr>
          <p:nvPr>
            <p:ph type="sldNum" sz="quarter" idx="12"/>
          </p:nvPr>
        </p:nvSpPr>
        <p:spPr/>
        <p:txBody>
          <a:bodyPr/>
          <a:lstStyle>
            <a:lvl1pPr>
              <a:defRPr/>
            </a:lvl1pPr>
            <a:extLst/>
          </a:lstStyle>
          <a:p>
            <a:pPr>
              <a:defRPr/>
            </a:pPr>
            <a:fld id="{90D233B6-77B2-4041-8C2C-35A0C41BCD8D}" type="slidenum">
              <a:rPr lang="hu-HU"/>
              <a:pPr>
                <a:defRPr/>
              </a:pPr>
              <a:t>‹#›</a:t>
            </a:fld>
            <a:endParaRPr lang="hu-HU"/>
          </a:p>
        </p:txBody>
      </p:sp>
    </p:spTree>
    <p:extLst>
      <p:ext uri="{BB962C8B-B14F-4D97-AF65-F5344CB8AC3E}">
        <p14:creationId xmlns="" xmlns:p14="http://schemas.microsoft.com/office/powerpoint/2010/main" val="429402875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bg>
      <p:bgRef idx="1002">
        <a:schemeClr val="bg1"/>
      </p:bgRef>
    </p:bg>
    <p:spTree>
      <p:nvGrpSpPr>
        <p:cNvPr id="1" name=""/>
        <p:cNvGrpSpPr/>
        <p:nvPr/>
      </p:nvGrpSpPr>
      <p:grpSpPr>
        <a:xfrm>
          <a:off x="0" y="0"/>
          <a:ext cx="0" cy="0"/>
          <a:chOff x="0" y="0"/>
          <a:chExt cx="0" cy="0"/>
        </a:xfrm>
      </p:grpSpPr>
      <p:sp>
        <p:nvSpPr>
          <p:cNvPr id="3" name="Tartalom helye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Tartalom helye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8" name="Cím 7"/>
          <p:cNvSpPr>
            <a:spLocks noGrp="1"/>
          </p:cNvSpPr>
          <p:nvPr>
            <p:ph type="title"/>
          </p:nvPr>
        </p:nvSpPr>
        <p:spPr/>
        <p:txBody>
          <a:bodyPr rtlCol="0"/>
          <a:lstStyle>
            <a:extLst/>
          </a:lstStyle>
          <a:p>
            <a:r>
              <a:rPr lang="hu-HU" smtClean="0"/>
              <a:t>Mintacím szerkesztése</a:t>
            </a:r>
            <a:endParaRPr lang="en-US"/>
          </a:p>
        </p:txBody>
      </p:sp>
      <p:sp>
        <p:nvSpPr>
          <p:cNvPr id="5" name="Dátum helye 4"/>
          <p:cNvSpPr>
            <a:spLocks noGrp="1"/>
          </p:cNvSpPr>
          <p:nvPr>
            <p:ph type="dt" sz="half" idx="10"/>
          </p:nvPr>
        </p:nvSpPr>
        <p:spPr/>
        <p:txBody>
          <a:bodyPr/>
          <a:lstStyle>
            <a:lvl1pPr>
              <a:defRPr/>
            </a:lvl1pPr>
            <a:extLst/>
          </a:lstStyle>
          <a:p>
            <a:pPr>
              <a:defRPr/>
            </a:pPr>
            <a:fld id="{4C51853A-5EAB-4E6B-99FE-4C6758AD5C46}" type="datetimeFigureOut">
              <a:rPr lang="hu-HU"/>
              <a:pPr>
                <a:defRPr/>
              </a:pPr>
              <a:t>2013.04.19.</a:t>
            </a:fld>
            <a:endParaRPr lang="hu-HU"/>
          </a:p>
        </p:txBody>
      </p:sp>
      <p:sp>
        <p:nvSpPr>
          <p:cNvPr id="6" name="Élőláb helye 5"/>
          <p:cNvSpPr>
            <a:spLocks noGrp="1"/>
          </p:cNvSpPr>
          <p:nvPr>
            <p:ph type="ftr" sz="quarter" idx="11"/>
          </p:nvPr>
        </p:nvSpPr>
        <p:spPr/>
        <p:txBody>
          <a:bodyPr/>
          <a:lstStyle>
            <a:lvl1pPr>
              <a:defRPr/>
            </a:lvl1pPr>
            <a:extLst/>
          </a:lstStyle>
          <a:p>
            <a:pPr>
              <a:defRPr/>
            </a:pPr>
            <a:endParaRPr lang="hu-HU"/>
          </a:p>
        </p:txBody>
      </p:sp>
      <p:sp>
        <p:nvSpPr>
          <p:cNvPr id="7" name="Dia számának helye 6"/>
          <p:cNvSpPr>
            <a:spLocks noGrp="1"/>
          </p:cNvSpPr>
          <p:nvPr>
            <p:ph type="sldNum" sz="quarter" idx="12"/>
          </p:nvPr>
        </p:nvSpPr>
        <p:spPr/>
        <p:txBody>
          <a:bodyPr/>
          <a:lstStyle>
            <a:lvl1pPr>
              <a:defRPr/>
            </a:lvl1pPr>
            <a:extLst/>
          </a:lstStyle>
          <a:p>
            <a:pPr>
              <a:defRPr/>
            </a:pPr>
            <a:fld id="{7210461A-7BA1-4C9F-940E-21EE9C396EEF}" type="slidenum">
              <a:rPr lang="hu-HU"/>
              <a:pPr>
                <a:defRPr/>
              </a:pPr>
              <a:t>‹#›</a:t>
            </a:fld>
            <a:endParaRPr lang="hu-HU"/>
          </a:p>
        </p:txBody>
      </p:sp>
    </p:spTree>
    <p:extLst>
      <p:ext uri="{BB962C8B-B14F-4D97-AF65-F5344CB8AC3E}">
        <p14:creationId xmlns="" xmlns:p14="http://schemas.microsoft.com/office/powerpoint/2010/main" val="3264784214"/>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Összehasonlítás">
    <p:bg>
      <p:bgRef idx="1003">
        <a:schemeClr val="bg1"/>
      </p:bgRef>
    </p:bg>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8229600" cy="1143000"/>
          </a:xfrm>
        </p:spPr>
        <p:txBody>
          <a:bodyPr/>
          <a:lstStyle>
            <a:lvl1pPr>
              <a:defRPr/>
            </a:lvl1pPr>
            <a:extLst/>
          </a:lstStyle>
          <a:p>
            <a:r>
              <a:rPr lang="hu-HU" smtClean="0"/>
              <a:t>Mintacím szerkesztése</a:t>
            </a:r>
            <a:endParaRPr lang="en-US"/>
          </a:p>
        </p:txBody>
      </p:sp>
      <p:sp>
        <p:nvSpPr>
          <p:cNvPr id="3" name="Szöveg hely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hu-HU" smtClean="0"/>
              <a:t>Mintaszöveg szerkesztése</a:t>
            </a:r>
          </a:p>
        </p:txBody>
      </p:sp>
      <p:sp>
        <p:nvSpPr>
          <p:cNvPr id="4" name="Szöveg hely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hu-HU" smtClean="0"/>
              <a:t>Mintaszöveg szerkesztése</a:t>
            </a:r>
          </a:p>
        </p:txBody>
      </p:sp>
      <p:sp>
        <p:nvSpPr>
          <p:cNvPr id="5" name="Tartalom helye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6" name="Tartalom helye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7" name="Dátum helye 6"/>
          <p:cNvSpPr>
            <a:spLocks noGrp="1"/>
          </p:cNvSpPr>
          <p:nvPr>
            <p:ph type="dt" sz="half" idx="10"/>
          </p:nvPr>
        </p:nvSpPr>
        <p:spPr/>
        <p:txBody>
          <a:bodyPr/>
          <a:lstStyle>
            <a:lvl1pPr>
              <a:defRPr/>
            </a:lvl1pPr>
            <a:extLst/>
          </a:lstStyle>
          <a:p>
            <a:pPr>
              <a:defRPr/>
            </a:pPr>
            <a:fld id="{6E38D3CC-1AFA-4819-A2F9-27BEC8F7F8A2}" type="datetimeFigureOut">
              <a:rPr lang="hu-HU"/>
              <a:pPr>
                <a:defRPr/>
              </a:pPr>
              <a:t>2013.04.19.</a:t>
            </a:fld>
            <a:endParaRPr lang="hu-HU"/>
          </a:p>
        </p:txBody>
      </p:sp>
      <p:sp>
        <p:nvSpPr>
          <p:cNvPr id="8" name="Élőláb helye 7"/>
          <p:cNvSpPr>
            <a:spLocks noGrp="1"/>
          </p:cNvSpPr>
          <p:nvPr>
            <p:ph type="ftr" sz="quarter" idx="11"/>
          </p:nvPr>
        </p:nvSpPr>
        <p:spPr/>
        <p:txBody>
          <a:bodyPr/>
          <a:lstStyle>
            <a:lvl1pPr>
              <a:defRPr/>
            </a:lvl1pPr>
            <a:extLst/>
          </a:lstStyle>
          <a:p>
            <a:pPr>
              <a:defRPr/>
            </a:pPr>
            <a:endParaRPr lang="hu-HU"/>
          </a:p>
        </p:txBody>
      </p:sp>
      <p:sp>
        <p:nvSpPr>
          <p:cNvPr id="9" name="Dia számának helye 8"/>
          <p:cNvSpPr>
            <a:spLocks noGrp="1"/>
          </p:cNvSpPr>
          <p:nvPr>
            <p:ph type="sldNum" sz="quarter" idx="12"/>
          </p:nvPr>
        </p:nvSpPr>
        <p:spPr/>
        <p:txBody>
          <a:bodyPr/>
          <a:lstStyle>
            <a:lvl1pPr>
              <a:defRPr/>
            </a:lvl1pPr>
            <a:extLst/>
          </a:lstStyle>
          <a:p>
            <a:pPr>
              <a:defRPr/>
            </a:pPr>
            <a:fld id="{F9566973-5641-4A4D-B2E7-5352023B6712}" type="slidenum">
              <a:rPr lang="hu-HU"/>
              <a:pPr>
                <a:defRPr/>
              </a:pPr>
              <a:t>‹#›</a:t>
            </a:fld>
            <a:endParaRPr lang="hu-HU"/>
          </a:p>
        </p:txBody>
      </p:sp>
    </p:spTree>
    <p:extLst>
      <p:ext uri="{BB962C8B-B14F-4D97-AF65-F5344CB8AC3E}">
        <p14:creationId xmlns="" xmlns:p14="http://schemas.microsoft.com/office/powerpoint/2010/main" val="373011603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bg>
      <p:bgRef idx="1002">
        <a:schemeClr val="bg1"/>
      </p:bgRef>
    </p:bg>
    <p:spTree>
      <p:nvGrpSpPr>
        <p:cNvPr id="1" name=""/>
        <p:cNvGrpSpPr/>
        <p:nvPr/>
      </p:nvGrpSpPr>
      <p:grpSpPr>
        <a:xfrm>
          <a:off x="0" y="0"/>
          <a:ext cx="0" cy="0"/>
          <a:chOff x="0" y="0"/>
          <a:chExt cx="0" cy="0"/>
        </a:xfrm>
      </p:grpSpPr>
      <p:sp>
        <p:nvSpPr>
          <p:cNvPr id="6" name="Cím 5"/>
          <p:cNvSpPr>
            <a:spLocks noGrp="1"/>
          </p:cNvSpPr>
          <p:nvPr>
            <p:ph type="title"/>
          </p:nvPr>
        </p:nvSpPr>
        <p:spPr/>
        <p:txBody>
          <a:bodyPr rtlCol="0"/>
          <a:lstStyle>
            <a:extLst/>
          </a:lstStyle>
          <a:p>
            <a:r>
              <a:rPr lang="hu-HU" smtClean="0"/>
              <a:t>Mintacím szerkesztése</a:t>
            </a:r>
            <a:endParaRPr lang="en-US"/>
          </a:p>
        </p:txBody>
      </p:sp>
      <p:sp>
        <p:nvSpPr>
          <p:cNvPr id="3" name="Dátum helye 2"/>
          <p:cNvSpPr>
            <a:spLocks noGrp="1"/>
          </p:cNvSpPr>
          <p:nvPr>
            <p:ph type="dt" sz="half" idx="10"/>
          </p:nvPr>
        </p:nvSpPr>
        <p:spPr/>
        <p:txBody>
          <a:bodyPr/>
          <a:lstStyle>
            <a:lvl1pPr>
              <a:defRPr/>
            </a:lvl1pPr>
            <a:extLst/>
          </a:lstStyle>
          <a:p>
            <a:pPr>
              <a:defRPr/>
            </a:pPr>
            <a:fld id="{04F048E5-7AEF-40FC-B5C8-9F49A731AE41}" type="datetimeFigureOut">
              <a:rPr lang="hu-HU"/>
              <a:pPr>
                <a:defRPr/>
              </a:pPr>
              <a:t>2013.04.19.</a:t>
            </a:fld>
            <a:endParaRPr lang="hu-HU"/>
          </a:p>
        </p:txBody>
      </p:sp>
      <p:sp>
        <p:nvSpPr>
          <p:cNvPr id="4" name="Élőláb helye 3"/>
          <p:cNvSpPr>
            <a:spLocks noGrp="1"/>
          </p:cNvSpPr>
          <p:nvPr>
            <p:ph type="ftr" sz="quarter" idx="11"/>
          </p:nvPr>
        </p:nvSpPr>
        <p:spPr/>
        <p:txBody>
          <a:bodyPr/>
          <a:lstStyle>
            <a:lvl1pPr>
              <a:defRPr/>
            </a:lvl1pPr>
            <a:extLst/>
          </a:lstStyle>
          <a:p>
            <a:pPr>
              <a:defRPr/>
            </a:pPr>
            <a:endParaRPr lang="hu-HU"/>
          </a:p>
        </p:txBody>
      </p:sp>
      <p:sp>
        <p:nvSpPr>
          <p:cNvPr id="5" name="Dia számának helye 4"/>
          <p:cNvSpPr>
            <a:spLocks noGrp="1"/>
          </p:cNvSpPr>
          <p:nvPr>
            <p:ph type="sldNum" sz="quarter" idx="12"/>
          </p:nvPr>
        </p:nvSpPr>
        <p:spPr/>
        <p:txBody>
          <a:bodyPr/>
          <a:lstStyle>
            <a:lvl1pPr>
              <a:defRPr/>
            </a:lvl1pPr>
            <a:extLst/>
          </a:lstStyle>
          <a:p>
            <a:pPr>
              <a:defRPr/>
            </a:pPr>
            <a:fld id="{6193613C-DCCD-4209-AAD2-1229295138A3}" type="slidenum">
              <a:rPr lang="hu-HU"/>
              <a:pPr>
                <a:defRPr/>
              </a:pPr>
              <a:t>‹#›</a:t>
            </a:fld>
            <a:endParaRPr lang="hu-HU"/>
          </a:p>
        </p:txBody>
      </p:sp>
    </p:spTree>
    <p:extLst>
      <p:ext uri="{BB962C8B-B14F-4D97-AF65-F5344CB8AC3E}">
        <p14:creationId xmlns="" xmlns:p14="http://schemas.microsoft.com/office/powerpoint/2010/main" val="1116748235"/>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9"/>
          <p:cNvSpPr>
            <a:spLocks noGrp="1"/>
          </p:cNvSpPr>
          <p:nvPr>
            <p:ph type="dt" sz="half" idx="10"/>
          </p:nvPr>
        </p:nvSpPr>
        <p:spPr/>
        <p:txBody>
          <a:bodyPr/>
          <a:lstStyle>
            <a:lvl1pPr>
              <a:defRPr/>
            </a:lvl1pPr>
          </a:lstStyle>
          <a:p>
            <a:pPr>
              <a:defRPr/>
            </a:pPr>
            <a:fld id="{B016CE8A-D8FF-4CF4-943E-212DF89B5DF2}" type="datetimeFigureOut">
              <a:rPr lang="hu-HU"/>
              <a:pPr>
                <a:defRPr/>
              </a:pPr>
              <a:t>2013.04.19.</a:t>
            </a:fld>
            <a:endParaRPr lang="hu-HU"/>
          </a:p>
        </p:txBody>
      </p:sp>
      <p:sp>
        <p:nvSpPr>
          <p:cNvPr id="3" name="Élőláb helye 21"/>
          <p:cNvSpPr>
            <a:spLocks noGrp="1"/>
          </p:cNvSpPr>
          <p:nvPr>
            <p:ph type="ftr" sz="quarter" idx="11"/>
          </p:nvPr>
        </p:nvSpPr>
        <p:spPr/>
        <p:txBody>
          <a:bodyPr/>
          <a:lstStyle>
            <a:lvl1pPr>
              <a:defRPr/>
            </a:lvl1pPr>
          </a:lstStyle>
          <a:p>
            <a:pPr>
              <a:defRPr/>
            </a:pPr>
            <a:endParaRPr lang="hu-HU"/>
          </a:p>
        </p:txBody>
      </p:sp>
      <p:sp>
        <p:nvSpPr>
          <p:cNvPr id="4" name="Dia számának helye 17"/>
          <p:cNvSpPr>
            <a:spLocks noGrp="1"/>
          </p:cNvSpPr>
          <p:nvPr>
            <p:ph type="sldNum" sz="quarter" idx="12"/>
          </p:nvPr>
        </p:nvSpPr>
        <p:spPr/>
        <p:txBody>
          <a:bodyPr/>
          <a:lstStyle>
            <a:lvl1pPr>
              <a:defRPr/>
            </a:lvl1pPr>
          </a:lstStyle>
          <a:p>
            <a:pPr>
              <a:defRPr/>
            </a:pPr>
            <a:fld id="{B74B5662-A209-4789-AD09-F165B2C9BB27}" type="slidenum">
              <a:rPr lang="hu-HU"/>
              <a:pPr>
                <a:defRPr/>
              </a:pPr>
              <a:t>‹#›</a:t>
            </a:fld>
            <a:endParaRPr lang="hu-HU"/>
          </a:p>
        </p:txBody>
      </p:sp>
    </p:spTree>
    <p:extLst>
      <p:ext uri="{BB962C8B-B14F-4D97-AF65-F5344CB8AC3E}">
        <p14:creationId xmlns="" xmlns:p14="http://schemas.microsoft.com/office/powerpoint/2010/main" val="2620681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bg>
      <p:bgRef idx="1003">
        <a:schemeClr val="bg1"/>
      </p:bgRef>
    </p:bg>
    <p:spTree>
      <p:nvGrpSpPr>
        <p:cNvPr id="1" name=""/>
        <p:cNvGrpSpPr/>
        <p:nvPr/>
      </p:nvGrpSpPr>
      <p:grpSpPr>
        <a:xfrm>
          <a:off x="0" y="0"/>
          <a:ext cx="0" cy="0"/>
          <a:chOff x="0" y="0"/>
          <a:chExt cx="0" cy="0"/>
        </a:xfrm>
      </p:grpSpPr>
      <p:sp>
        <p:nvSpPr>
          <p:cNvPr id="2" name="Cím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hu-HU" smtClean="0"/>
              <a:t>Mintacím szerkesztése</a:t>
            </a:r>
            <a:endParaRPr lang="en-US"/>
          </a:p>
        </p:txBody>
      </p:sp>
      <p:sp>
        <p:nvSpPr>
          <p:cNvPr id="3" name="Szöveg hely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hu-HU" smtClean="0"/>
              <a:t>Mintaszöveg szerkesztése</a:t>
            </a:r>
          </a:p>
        </p:txBody>
      </p:sp>
      <p:sp>
        <p:nvSpPr>
          <p:cNvPr id="4" name="Tartalom helye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5" name="Dátum helye 4"/>
          <p:cNvSpPr>
            <a:spLocks noGrp="1"/>
          </p:cNvSpPr>
          <p:nvPr>
            <p:ph type="dt" sz="half" idx="10"/>
          </p:nvPr>
        </p:nvSpPr>
        <p:spPr/>
        <p:txBody>
          <a:bodyPr/>
          <a:lstStyle>
            <a:lvl1pPr>
              <a:defRPr/>
            </a:lvl1pPr>
            <a:extLst/>
          </a:lstStyle>
          <a:p>
            <a:pPr>
              <a:defRPr/>
            </a:pPr>
            <a:fld id="{B1C47973-4312-4EE3-95FE-ECACAED67A89}" type="datetimeFigureOut">
              <a:rPr lang="hu-HU"/>
              <a:pPr>
                <a:defRPr/>
              </a:pPr>
              <a:t>2013.04.19.</a:t>
            </a:fld>
            <a:endParaRPr lang="hu-HU"/>
          </a:p>
        </p:txBody>
      </p:sp>
      <p:sp>
        <p:nvSpPr>
          <p:cNvPr id="6" name="Élőláb helye 5"/>
          <p:cNvSpPr>
            <a:spLocks noGrp="1"/>
          </p:cNvSpPr>
          <p:nvPr>
            <p:ph type="ftr" sz="quarter" idx="11"/>
          </p:nvPr>
        </p:nvSpPr>
        <p:spPr/>
        <p:txBody>
          <a:bodyPr/>
          <a:lstStyle>
            <a:lvl1pPr>
              <a:defRPr/>
            </a:lvl1pPr>
            <a:extLst/>
          </a:lstStyle>
          <a:p>
            <a:pPr>
              <a:defRPr/>
            </a:pPr>
            <a:endParaRPr lang="hu-HU"/>
          </a:p>
        </p:txBody>
      </p:sp>
      <p:sp>
        <p:nvSpPr>
          <p:cNvPr id="7" name="Dia számának helye 6"/>
          <p:cNvSpPr>
            <a:spLocks noGrp="1"/>
          </p:cNvSpPr>
          <p:nvPr>
            <p:ph type="sldNum" sz="quarter" idx="12"/>
          </p:nvPr>
        </p:nvSpPr>
        <p:spPr/>
        <p:txBody>
          <a:bodyPr/>
          <a:lstStyle>
            <a:lvl1pPr>
              <a:defRPr/>
            </a:lvl1pPr>
            <a:extLst/>
          </a:lstStyle>
          <a:p>
            <a:pPr>
              <a:defRPr/>
            </a:pPr>
            <a:fld id="{B4E8A2F0-41E8-47CF-B898-3009EC1717E1}" type="slidenum">
              <a:rPr lang="hu-HU"/>
              <a:pPr>
                <a:defRPr/>
              </a:pPr>
              <a:t>‹#›</a:t>
            </a:fld>
            <a:endParaRPr lang="hu-HU"/>
          </a:p>
        </p:txBody>
      </p:sp>
    </p:spTree>
    <p:extLst>
      <p:ext uri="{BB962C8B-B14F-4D97-AF65-F5344CB8AC3E}">
        <p14:creationId xmlns="" xmlns:p14="http://schemas.microsoft.com/office/powerpoint/2010/main" val="360421097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bg>
      <p:bgRef idx="1002">
        <a:schemeClr val="bg1"/>
      </p:bgRef>
    </p:bg>
    <p:spTree>
      <p:nvGrpSpPr>
        <p:cNvPr id="1" name=""/>
        <p:cNvGrpSpPr/>
        <p:nvPr/>
      </p:nvGrpSpPr>
      <p:grpSpPr>
        <a:xfrm>
          <a:off x="0" y="0"/>
          <a:ext cx="0" cy="0"/>
          <a:chOff x="0" y="0"/>
          <a:chExt cx="0" cy="0"/>
        </a:xfrm>
      </p:grpSpPr>
      <p:sp>
        <p:nvSpPr>
          <p:cNvPr id="5" name="Szabadkézi sokszög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Szabadkézi sokszög 15"/>
          <p:cNvSpPr>
            <a:spLocks/>
          </p:cNvSpPr>
          <p:nvPr/>
        </p:nvSpPr>
        <p:spPr bwMode="auto">
          <a:xfrm>
            <a:off x="485775" y="5938838"/>
            <a:ext cx="3690938" cy="933450"/>
          </a:xfrm>
          <a:custGeom>
            <a:avLst/>
            <a:gdLst>
              <a:gd name="T0" fmla="*/ 0 w 5591"/>
              <a:gd name="T1" fmla="*/ 0 h 588"/>
              <a:gd name="T2" fmla="*/ 3802505 w 5591"/>
              <a:gd name="T3" fmla="*/ 0 h 588"/>
              <a:gd name="T4" fmla="*/ 3802505 w 5591"/>
              <a:gd name="T5" fmla="*/ 838200 h 588"/>
              <a:gd name="T6" fmla="*/ 3168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hu-HU"/>
          </a:p>
        </p:txBody>
      </p:sp>
      <p:sp>
        <p:nvSpPr>
          <p:cNvPr id="7" name="Derékszögű háromszög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Egyenes összekötő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ávnyíl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Sávnyíl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Szöveg helye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hu-HU" smtClean="0"/>
              <a:t>Mintaszöveg szerkesztése</a:t>
            </a:r>
          </a:p>
        </p:txBody>
      </p:sp>
      <p:sp>
        <p:nvSpPr>
          <p:cNvPr id="3" name="Kép hely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hu-HU" noProof="0" smtClean="0"/>
              <a:t>Kép beszúrásához kattintson az ikonra</a:t>
            </a:r>
            <a:endParaRPr lang="en-US" noProof="0" dirty="0"/>
          </a:p>
        </p:txBody>
      </p:sp>
      <p:sp>
        <p:nvSpPr>
          <p:cNvPr id="2" name="Cím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hu-HU" smtClean="0"/>
              <a:t>Mintacím szerkesztése</a:t>
            </a:r>
            <a:endParaRPr lang="en-US"/>
          </a:p>
        </p:txBody>
      </p:sp>
      <p:sp>
        <p:nvSpPr>
          <p:cNvPr id="11" name="Dátum helye 4"/>
          <p:cNvSpPr>
            <a:spLocks noGrp="1"/>
          </p:cNvSpPr>
          <p:nvPr>
            <p:ph type="dt" sz="half" idx="10"/>
          </p:nvPr>
        </p:nvSpPr>
        <p:spPr/>
        <p:txBody>
          <a:bodyPr/>
          <a:lstStyle>
            <a:lvl1pPr>
              <a:defRPr>
                <a:solidFill>
                  <a:schemeClr val="tx1"/>
                </a:solidFill>
              </a:defRPr>
            </a:lvl1pPr>
            <a:extLst/>
          </a:lstStyle>
          <a:p>
            <a:pPr>
              <a:defRPr/>
            </a:pPr>
            <a:fld id="{F40EC2CB-6225-4A8C-9E88-2B0D950DE32B}" type="datetimeFigureOut">
              <a:rPr lang="hu-HU"/>
              <a:pPr>
                <a:defRPr/>
              </a:pPr>
              <a:t>2013.04.19.</a:t>
            </a:fld>
            <a:endParaRPr lang="hu-HU"/>
          </a:p>
        </p:txBody>
      </p:sp>
      <p:sp>
        <p:nvSpPr>
          <p:cNvPr id="12" name="Élőláb helye 5"/>
          <p:cNvSpPr>
            <a:spLocks noGrp="1"/>
          </p:cNvSpPr>
          <p:nvPr>
            <p:ph type="ftr" sz="quarter" idx="11"/>
          </p:nvPr>
        </p:nvSpPr>
        <p:spPr/>
        <p:txBody>
          <a:bodyPr/>
          <a:lstStyle>
            <a:lvl1pPr>
              <a:defRPr>
                <a:solidFill>
                  <a:schemeClr val="tx1"/>
                </a:solidFill>
              </a:defRPr>
            </a:lvl1pPr>
            <a:extLst/>
          </a:lstStyle>
          <a:p>
            <a:pPr>
              <a:defRPr/>
            </a:pPr>
            <a:endParaRPr lang="hu-HU"/>
          </a:p>
        </p:txBody>
      </p:sp>
      <p:sp>
        <p:nvSpPr>
          <p:cNvPr id="13" name="Dia számának helye 6"/>
          <p:cNvSpPr>
            <a:spLocks noGrp="1"/>
          </p:cNvSpPr>
          <p:nvPr>
            <p:ph type="sldNum" sz="quarter" idx="12"/>
          </p:nvPr>
        </p:nvSpPr>
        <p:spPr/>
        <p:txBody>
          <a:bodyPr/>
          <a:lstStyle>
            <a:lvl1pPr>
              <a:defRPr>
                <a:solidFill>
                  <a:schemeClr val="tx1"/>
                </a:solidFill>
              </a:defRPr>
            </a:lvl1pPr>
            <a:extLst/>
          </a:lstStyle>
          <a:p>
            <a:pPr>
              <a:defRPr/>
            </a:pPr>
            <a:fld id="{B9453493-C25E-4A8A-9E59-7261CC16DD9C}" type="slidenum">
              <a:rPr lang="hu-HU"/>
              <a:pPr>
                <a:defRPr/>
              </a:pPr>
              <a:t>‹#›</a:t>
            </a:fld>
            <a:endParaRPr lang="hu-HU"/>
          </a:p>
        </p:txBody>
      </p:sp>
    </p:spTree>
    <p:extLst>
      <p:ext uri="{BB962C8B-B14F-4D97-AF65-F5344CB8AC3E}">
        <p14:creationId xmlns="" xmlns:p14="http://schemas.microsoft.com/office/powerpoint/2010/main" val="183500274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zabadkézi sokszög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27" name="Szabadkézi sokszög 11"/>
          <p:cNvSpPr>
            <a:spLocks/>
          </p:cNvSpPr>
          <p:nvPr/>
        </p:nvSpPr>
        <p:spPr bwMode="auto">
          <a:xfrm>
            <a:off x="485775" y="5938838"/>
            <a:ext cx="3690938" cy="933450"/>
          </a:xfrm>
          <a:custGeom>
            <a:avLst/>
            <a:gdLst>
              <a:gd name="T0" fmla="*/ 0 w 5591"/>
              <a:gd name="T1" fmla="*/ 0 h 588"/>
              <a:gd name="T2" fmla="*/ 3802505 w 5591"/>
              <a:gd name="T3" fmla="*/ 0 h 588"/>
              <a:gd name="T4" fmla="*/ 3802505 w 5591"/>
              <a:gd name="T5" fmla="*/ 838200 h 588"/>
              <a:gd name="T6" fmla="*/ 3168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hu-HU"/>
          </a:p>
        </p:txBody>
      </p:sp>
      <p:sp>
        <p:nvSpPr>
          <p:cNvPr id="14" name="Derékszögű háromszög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Egyenes összekötő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ím hely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hu-HU" smtClean="0"/>
              <a:t>Mintacím szerkesztése</a:t>
            </a:r>
            <a:endParaRPr lang="en-US"/>
          </a:p>
        </p:txBody>
      </p:sp>
      <p:sp>
        <p:nvSpPr>
          <p:cNvPr id="1033" name="Szöveg helye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smtClean="0"/>
          </a:p>
        </p:txBody>
      </p:sp>
      <p:sp>
        <p:nvSpPr>
          <p:cNvPr id="10" name="Dátum helye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DA52857C-ACD6-4FA1-8D9C-6C58C33DA1C3}" type="datetimeFigureOut">
              <a:rPr lang="hu-HU"/>
              <a:pPr>
                <a:defRPr/>
              </a:pPr>
              <a:t>2013.04.19.</a:t>
            </a:fld>
            <a:endParaRPr lang="hu-HU"/>
          </a:p>
        </p:txBody>
      </p:sp>
      <p:sp>
        <p:nvSpPr>
          <p:cNvPr id="22" name="Élőláb helye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hu-HU"/>
          </a:p>
        </p:txBody>
      </p:sp>
      <p:sp>
        <p:nvSpPr>
          <p:cNvPr id="18" name="Dia számának helye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B870D380-FF6D-4B29-9606-8247394957BA}" type="slidenum">
              <a:rPr lang="hu-HU"/>
              <a:pPr>
                <a:defRPr/>
              </a:pPr>
              <a:t>‹#›</a:t>
            </a:fld>
            <a:endParaRPr lang="hu-HU"/>
          </a:p>
        </p:txBody>
      </p:sp>
    </p:spTree>
  </p:cSld>
  <p:clrMap bg1="lt1" tx1="dk1" bg2="lt2" tx2="dk2" accent1="accent1" accent2="accent2" accent3="accent3" accent4="accent4" accent5="accent5" accent6="accent6" hlink="hlink" folHlink="folHlink"/>
  <p:sldLayoutIdLst>
    <p:sldLayoutId id="2147483911" r:id="rId1"/>
    <p:sldLayoutId id="2147483907" r:id="rId2"/>
    <p:sldLayoutId id="2147483912" r:id="rId3"/>
    <p:sldLayoutId id="2147483913" r:id="rId4"/>
    <p:sldLayoutId id="2147483914" r:id="rId5"/>
    <p:sldLayoutId id="2147483915" r:id="rId6"/>
    <p:sldLayoutId id="2147483908" r:id="rId7"/>
    <p:sldLayoutId id="2147483916" r:id="rId8"/>
    <p:sldLayoutId id="2147483917" r:id="rId9"/>
    <p:sldLayoutId id="2147483909" r:id="rId10"/>
    <p:sldLayoutId id="2147483910"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pPr algn="ctr"/>
            <a:r>
              <a:rPr lang="hu-HU" dirty="0" smtClean="0">
                <a:solidFill>
                  <a:schemeClr val="accent4">
                    <a:lumMod val="75000"/>
                  </a:schemeClr>
                </a:solidFill>
              </a:rPr>
              <a:t>Időszerű számviteli és adózási kérdések</a:t>
            </a:r>
            <a:endParaRPr lang="hu-HU" dirty="0">
              <a:solidFill>
                <a:schemeClr val="accent4">
                  <a:lumMod val="75000"/>
                </a:schemeClr>
              </a:solidFill>
            </a:endParaRPr>
          </a:p>
        </p:txBody>
      </p:sp>
      <p:sp>
        <p:nvSpPr>
          <p:cNvPr id="3" name="Alcím 2"/>
          <p:cNvSpPr>
            <a:spLocks noGrp="1"/>
          </p:cNvSpPr>
          <p:nvPr>
            <p:ph type="subTitle" idx="1"/>
          </p:nvPr>
        </p:nvSpPr>
        <p:spPr/>
        <p:txBody>
          <a:bodyPr/>
          <a:lstStyle/>
          <a:p>
            <a:pPr algn="ctr"/>
            <a:r>
              <a:rPr lang="hu-HU" b="1" dirty="0" smtClean="0">
                <a:solidFill>
                  <a:srgbClr val="A3171E"/>
                </a:solidFill>
                <a:effectLst>
                  <a:outerShdw blurRad="38100" dist="38100" dir="2700000" algn="tl">
                    <a:srgbClr val="000000">
                      <a:alpha val="43137"/>
                    </a:srgbClr>
                  </a:outerShdw>
                </a:effectLst>
              </a:rPr>
              <a:t>Saját tőke, Szt., Tao alap és Készpénzfizetési korlátok témakörben</a:t>
            </a:r>
            <a:endParaRPr lang="hu-HU" b="1" dirty="0">
              <a:solidFill>
                <a:srgbClr val="A3171E"/>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marL="109537" indent="0">
              <a:buFont typeface="Wingdings 3" pitchFamily="18" charset="2"/>
              <a:buNone/>
              <a:defRPr/>
            </a:pPr>
            <a:r>
              <a:rPr lang="hu-HU" sz="2400" b="1" dirty="0" smtClean="0">
                <a:solidFill>
                  <a:schemeClr val="accent6">
                    <a:lumMod val="75000"/>
                  </a:schemeClr>
                </a:solidFill>
                <a:effectLst>
                  <a:outerShdw blurRad="38100" dist="38100" dir="2700000" algn="tl">
                    <a:srgbClr val="000000">
                      <a:alpha val="43137"/>
                    </a:srgbClr>
                  </a:outerShdw>
                </a:effectLst>
              </a:rPr>
              <a:t>3. </a:t>
            </a:r>
            <a:r>
              <a:rPr lang="hu-HU" sz="2400" b="1" dirty="0" err="1" smtClean="0">
                <a:solidFill>
                  <a:schemeClr val="accent6">
                    <a:lumMod val="75000"/>
                  </a:schemeClr>
                </a:solidFill>
                <a:effectLst>
                  <a:outerShdw blurRad="38100" dist="38100" dir="2700000" algn="tl">
                    <a:srgbClr val="000000">
                      <a:alpha val="43137"/>
                    </a:srgbClr>
                  </a:outerShdw>
                </a:effectLst>
              </a:rPr>
              <a:t>Szt</a:t>
            </a:r>
            <a:r>
              <a:rPr lang="hu-HU" sz="2400" b="1" dirty="0" smtClean="0">
                <a:solidFill>
                  <a:schemeClr val="accent6">
                    <a:lumMod val="75000"/>
                  </a:schemeClr>
                </a:solidFill>
                <a:effectLst>
                  <a:outerShdw blurRad="38100" dist="38100" dir="2700000" algn="tl">
                    <a:srgbClr val="000000">
                      <a:alpha val="43137"/>
                    </a:srgbClr>
                  </a:outerShdw>
                </a:effectLst>
              </a:rPr>
              <a:t> </a:t>
            </a:r>
            <a:r>
              <a:rPr lang="hu-HU" sz="2400" b="1" dirty="0">
                <a:solidFill>
                  <a:schemeClr val="accent6">
                    <a:lumMod val="75000"/>
                  </a:schemeClr>
                </a:solidFill>
                <a:effectLst>
                  <a:outerShdw blurRad="38100" dist="38100" dir="2700000" algn="tl">
                    <a:srgbClr val="000000">
                      <a:alpha val="43137"/>
                    </a:srgbClr>
                  </a:outerShdw>
                </a:effectLst>
              </a:rPr>
              <a:t>változása révén az árfolyamváltozás  kedvezőtlen hatásának átmeneti enyhítése</a:t>
            </a:r>
          </a:p>
          <a:p>
            <a:pPr>
              <a:defRPr/>
            </a:pPr>
            <a:r>
              <a:rPr lang="hu-HU" sz="2400" b="1" dirty="0">
                <a:solidFill>
                  <a:schemeClr val="accent5">
                    <a:lumMod val="75000"/>
                  </a:schemeClr>
                </a:solidFill>
              </a:rPr>
              <a:t>A devizában </a:t>
            </a:r>
            <a:r>
              <a:rPr lang="hu-HU" sz="2400" b="1" dirty="0" smtClean="0">
                <a:solidFill>
                  <a:schemeClr val="accent5">
                    <a:lumMod val="75000"/>
                  </a:schemeClr>
                </a:solidFill>
              </a:rPr>
              <a:t>fennálló tételek év végi kötelező átértékelése is előidézheti a saját tőke csökkenését</a:t>
            </a:r>
          </a:p>
          <a:p>
            <a:pPr>
              <a:defRPr/>
            </a:pPr>
            <a:r>
              <a:rPr lang="hu-HU" sz="2400" b="1" dirty="0" smtClean="0">
                <a:solidFill>
                  <a:schemeClr val="accent5">
                    <a:lumMod val="75000"/>
                  </a:schemeClr>
                </a:solidFill>
              </a:rPr>
              <a:t>Az új szabály alapján a </a:t>
            </a:r>
            <a:r>
              <a:rPr lang="hu-HU" sz="2400" b="1" dirty="0" smtClean="0">
                <a:solidFill>
                  <a:schemeClr val="accent6">
                    <a:lumMod val="75000"/>
                  </a:schemeClr>
                </a:solidFill>
              </a:rPr>
              <a:t>tőkerendezési kötelezettség meghatározásakor az átértékelés hatása figyelmen kívül hagyható</a:t>
            </a:r>
          </a:p>
          <a:p>
            <a:pPr>
              <a:defRPr/>
            </a:pPr>
            <a:r>
              <a:rPr lang="hu-HU" sz="2400" b="1" dirty="0" smtClean="0">
                <a:solidFill>
                  <a:schemeClr val="accent5">
                    <a:lumMod val="75000"/>
                  </a:schemeClr>
                </a:solidFill>
              </a:rPr>
              <a:t>Az átértékelés hatásától átmenetileg 2014. május 31-ig lehet eltekinteni</a:t>
            </a:r>
            <a:endParaRPr lang="hu-HU" sz="2400" b="1" dirty="0">
              <a:solidFill>
                <a:schemeClr val="accent5">
                  <a:lumMod val="75000"/>
                </a:schemeClr>
              </a:solidFill>
            </a:endParaRPr>
          </a:p>
        </p:txBody>
      </p:sp>
      <p:sp>
        <p:nvSpPr>
          <p:cNvPr id="3" name="Cím 2"/>
          <p:cNvSpPr>
            <a:spLocks noGrp="1"/>
          </p:cNvSpPr>
          <p:nvPr>
            <p:ph type="title"/>
          </p:nvPr>
        </p:nvSpPr>
        <p:spPr/>
        <p:txBody>
          <a:bodyPr>
            <a:normAutofit fontScale="90000"/>
          </a:bodyPr>
          <a:lstStyle/>
          <a:p>
            <a:pPr>
              <a:defRPr/>
            </a:pPr>
            <a:r>
              <a:rPr lang="hu-HU" dirty="0">
                <a:solidFill>
                  <a:schemeClr val="accent2">
                    <a:lumMod val="75000"/>
                  </a:schemeClr>
                </a:solidFill>
              </a:rPr>
              <a:t>A saját tőke biztosítása a törvényi előírások alapján</a:t>
            </a:r>
            <a:endParaRPr lang="hu-H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pPr algn="ctr"/>
            <a:r>
              <a:rPr lang="hu-HU" dirty="0" smtClean="0">
                <a:solidFill>
                  <a:schemeClr val="accent4">
                    <a:lumMod val="75000"/>
                  </a:schemeClr>
                </a:solidFill>
              </a:rPr>
              <a:t>Időszerű kérdések</a:t>
            </a:r>
            <a:endParaRPr lang="hu-HU" dirty="0"/>
          </a:p>
        </p:txBody>
      </p:sp>
      <p:sp>
        <p:nvSpPr>
          <p:cNvPr id="3" name="Alcím 2"/>
          <p:cNvSpPr>
            <a:spLocks noGrp="1"/>
          </p:cNvSpPr>
          <p:nvPr>
            <p:ph type="subTitle" idx="1"/>
          </p:nvPr>
        </p:nvSpPr>
        <p:spPr/>
        <p:txBody>
          <a:bodyPr/>
          <a:lstStyle/>
          <a:p>
            <a:pPr algn="ctr"/>
            <a:r>
              <a:rPr lang="hu-HU" b="1" dirty="0">
                <a:solidFill>
                  <a:srgbClr val="A3171E"/>
                </a:solidFill>
                <a:effectLst>
                  <a:outerShdw blurRad="38100" dist="38100" dir="2700000" algn="tl">
                    <a:srgbClr val="000000">
                      <a:alpha val="43137"/>
                    </a:srgbClr>
                  </a:outerShdw>
                </a:effectLst>
              </a:rPr>
              <a:t>A </a:t>
            </a:r>
            <a:r>
              <a:rPr lang="hu-HU" b="1" dirty="0" smtClean="0">
                <a:solidFill>
                  <a:srgbClr val="A3171E"/>
                </a:solidFill>
                <a:effectLst>
                  <a:outerShdw blurRad="38100" dist="38100" dir="2700000" algn="tl">
                    <a:srgbClr val="000000">
                      <a:alpha val="43137"/>
                    </a:srgbClr>
                  </a:outerShdw>
                </a:effectLst>
              </a:rPr>
              <a:t>számviteli törvény változásai</a:t>
            </a:r>
            <a:endParaRPr lang="hu-HU" dirty="0"/>
          </a:p>
        </p:txBody>
      </p:sp>
    </p:spTree>
    <p:extLst>
      <p:ext uri="{BB962C8B-B14F-4D97-AF65-F5344CB8AC3E}">
        <p14:creationId xmlns="" xmlns:p14="http://schemas.microsoft.com/office/powerpoint/2010/main" val="2824598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marL="109537" indent="0">
              <a:buNone/>
              <a:defRPr/>
            </a:pPr>
            <a:r>
              <a:rPr lang="hu-HU" sz="2400" b="1" dirty="0" smtClean="0">
                <a:solidFill>
                  <a:schemeClr val="accent2">
                    <a:lumMod val="75000"/>
                  </a:schemeClr>
                </a:solidFill>
                <a:effectLst>
                  <a:outerShdw blurRad="38100" dist="38100" dir="2700000" algn="tl">
                    <a:srgbClr val="000000">
                      <a:alpha val="43137"/>
                    </a:srgbClr>
                  </a:outerShdw>
                </a:effectLst>
              </a:rPr>
              <a:t>1. </a:t>
            </a:r>
            <a:r>
              <a:rPr lang="hu-HU" sz="2000" b="1" dirty="0" smtClean="0">
                <a:solidFill>
                  <a:schemeClr val="accent2">
                    <a:lumMod val="75000"/>
                  </a:schemeClr>
                </a:solidFill>
                <a:effectLst>
                  <a:outerShdw blurRad="38100" dist="38100" dir="2700000" algn="tl">
                    <a:srgbClr val="000000">
                      <a:alpha val="43137"/>
                    </a:srgbClr>
                  </a:outerShdw>
                </a:effectLst>
              </a:rPr>
              <a:t>Árfolyamveszteség elhatárolás bővítése</a:t>
            </a:r>
          </a:p>
          <a:p>
            <a:pPr lvl="1">
              <a:defRPr/>
            </a:pPr>
            <a:r>
              <a:rPr lang="hu-HU" sz="2000" b="1" dirty="0" smtClean="0">
                <a:solidFill>
                  <a:schemeClr val="accent4">
                    <a:lumMod val="75000"/>
                  </a:schemeClr>
                </a:solidFill>
              </a:rPr>
              <a:t>Korábban a devizás beruházási hitel árfolyam-vesztesége volt elhatárolható</a:t>
            </a:r>
          </a:p>
          <a:p>
            <a:pPr lvl="1">
              <a:defRPr/>
            </a:pPr>
            <a:r>
              <a:rPr lang="hu-HU" sz="2000" b="1" dirty="0" smtClean="0">
                <a:solidFill>
                  <a:schemeClr val="accent4">
                    <a:lumMod val="75000"/>
                  </a:schemeClr>
                </a:solidFill>
              </a:rPr>
              <a:t>A módosítás alapján a fordulónapi </a:t>
            </a:r>
            <a:r>
              <a:rPr lang="hu-HU" sz="2000" b="1" dirty="0" smtClean="0">
                <a:solidFill>
                  <a:schemeClr val="accent6">
                    <a:lumMod val="75000"/>
                  </a:schemeClr>
                </a:solidFill>
              </a:rPr>
              <a:t>forgóeszköz-hitel árfolyamvesztesége is elhatárolható</a:t>
            </a:r>
            <a:endParaRPr lang="hu-HU" sz="2000" b="1" dirty="0" smtClean="0">
              <a:solidFill>
                <a:schemeClr val="accent4">
                  <a:lumMod val="75000"/>
                </a:schemeClr>
              </a:solidFill>
            </a:endParaRPr>
          </a:p>
          <a:p>
            <a:pPr lvl="1">
              <a:defRPr/>
            </a:pPr>
            <a:r>
              <a:rPr lang="hu-HU" sz="2000" b="1" dirty="0" smtClean="0">
                <a:solidFill>
                  <a:schemeClr val="accent4">
                    <a:lumMod val="75000"/>
                  </a:schemeClr>
                </a:solidFill>
              </a:rPr>
              <a:t>Továbbra is feltétel, hogy a hitel </a:t>
            </a:r>
            <a:r>
              <a:rPr lang="hu-HU" sz="2000" b="1" dirty="0" smtClean="0">
                <a:solidFill>
                  <a:schemeClr val="accent6">
                    <a:lumMod val="75000"/>
                  </a:schemeClr>
                </a:solidFill>
              </a:rPr>
              <a:t>devizakészlettel nem fedezett </a:t>
            </a:r>
            <a:r>
              <a:rPr lang="hu-HU" sz="2000" b="1" dirty="0" smtClean="0">
                <a:solidFill>
                  <a:schemeClr val="accent4">
                    <a:lumMod val="75000"/>
                  </a:schemeClr>
                </a:solidFill>
              </a:rPr>
              <a:t>és </a:t>
            </a:r>
            <a:r>
              <a:rPr lang="hu-HU" sz="2000" b="1" dirty="0" smtClean="0">
                <a:solidFill>
                  <a:schemeClr val="accent6">
                    <a:lumMod val="75000"/>
                  </a:schemeClr>
                </a:solidFill>
              </a:rPr>
              <a:t>árfolyamnyereséggel nem ellentételezett </a:t>
            </a:r>
            <a:r>
              <a:rPr lang="hu-HU" sz="2000" b="1" dirty="0" smtClean="0">
                <a:solidFill>
                  <a:schemeClr val="accent4">
                    <a:lumMod val="75000"/>
                  </a:schemeClr>
                </a:solidFill>
              </a:rPr>
              <a:t>árfolyamvesztesége határolható el</a:t>
            </a:r>
          </a:p>
          <a:p>
            <a:pPr lvl="1">
              <a:defRPr/>
            </a:pPr>
            <a:r>
              <a:rPr lang="hu-HU" sz="2000" b="1" dirty="0" smtClean="0">
                <a:solidFill>
                  <a:schemeClr val="accent4">
                    <a:lumMod val="75000"/>
                  </a:schemeClr>
                </a:solidFill>
              </a:rPr>
              <a:t>Az időbeli elhatárolást mindig a megfizetett tőke összeg arányában, a realizált árfolyamveszteségnek megfelelő ütemben kell feloldani</a:t>
            </a:r>
          </a:p>
          <a:p>
            <a:pPr lvl="1">
              <a:defRPr/>
            </a:pPr>
            <a:endParaRPr lang="hu-HU" sz="2000" b="1" dirty="0" smtClean="0">
              <a:solidFill>
                <a:schemeClr val="accent4">
                  <a:lumMod val="75000"/>
                </a:schemeClr>
              </a:solidFill>
            </a:endParaRPr>
          </a:p>
          <a:p>
            <a:pPr lvl="1">
              <a:defRPr/>
            </a:pPr>
            <a:endParaRPr lang="hu-HU" sz="2000" b="1" dirty="0" smtClean="0"/>
          </a:p>
          <a:p>
            <a:pPr lvl="1">
              <a:defRPr/>
            </a:pPr>
            <a:endParaRPr lang="hu-HU" sz="2000" b="1" dirty="0" smtClean="0"/>
          </a:p>
          <a:p>
            <a:pPr lvl="1">
              <a:defRPr/>
            </a:pPr>
            <a:endParaRPr lang="hu-HU" sz="2000" dirty="0" smtClean="0"/>
          </a:p>
          <a:p>
            <a:pPr>
              <a:defRPr/>
            </a:pPr>
            <a:r>
              <a:rPr lang="hu-HU" sz="2000" b="1" dirty="0" smtClean="0"/>
              <a:t> </a:t>
            </a:r>
          </a:p>
          <a:p>
            <a:pPr>
              <a:defRPr/>
            </a:pPr>
            <a:endParaRPr lang="hu-HU" dirty="0"/>
          </a:p>
        </p:txBody>
      </p:sp>
      <p:sp>
        <p:nvSpPr>
          <p:cNvPr id="3" name="Cím 2"/>
          <p:cNvSpPr>
            <a:spLocks noGrp="1"/>
          </p:cNvSpPr>
          <p:nvPr>
            <p:ph type="title"/>
          </p:nvPr>
        </p:nvSpPr>
        <p:spPr/>
        <p:txBody>
          <a:bodyPr>
            <a:normAutofit/>
          </a:bodyPr>
          <a:lstStyle/>
          <a:p>
            <a:pPr>
              <a:defRPr/>
            </a:pPr>
            <a:r>
              <a:rPr lang="hu-HU" dirty="0" smtClean="0">
                <a:solidFill>
                  <a:schemeClr val="accent2">
                    <a:lumMod val="75000"/>
                  </a:schemeClr>
                </a:solidFill>
              </a:rPr>
              <a:t>Számviteli törvény változásai</a:t>
            </a:r>
            <a:endParaRPr lang="hu-H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467544" y="1484784"/>
            <a:ext cx="8229600" cy="4525962"/>
          </a:xfrm>
        </p:spPr>
        <p:txBody>
          <a:bodyPr/>
          <a:lstStyle/>
          <a:p>
            <a:pPr marL="623887" indent="-514350">
              <a:buNone/>
            </a:pPr>
            <a:r>
              <a:rPr lang="hu-HU" sz="2400" b="1" dirty="0" smtClean="0">
                <a:solidFill>
                  <a:schemeClr val="accent2">
                    <a:lumMod val="75000"/>
                  </a:schemeClr>
                </a:solidFill>
                <a:effectLst>
                  <a:outerShdw blurRad="38100" dist="38100" dir="2700000" algn="tl">
                    <a:srgbClr val="000000">
                      <a:alpha val="43137"/>
                    </a:srgbClr>
                  </a:outerShdw>
                </a:effectLst>
              </a:rPr>
              <a:t>1. Árfolyamveszteség elhatárolás bővítése (folytatás)</a:t>
            </a:r>
          </a:p>
          <a:p>
            <a:pPr lvl="1">
              <a:defRPr/>
            </a:pPr>
            <a:r>
              <a:rPr lang="hu-HU" sz="2400" b="1" dirty="0" smtClean="0">
                <a:solidFill>
                  <a:schemeClr val="accent4">
                    <a:lumMod val="75000"/>
                  </a:schemeClr>
                </a:solidFill>
              </a:rPr>
              <a:t>Az időbeli elhatároláshoz </a:t>
            </a:r>
            <a:r>
              <a:rPr lang="hu-HU" sz="2400" b="1" dirty="0" smtClean="0">
                <a:solidFill>
                  <a:schemeClr val="accent6">
                    <a:lumMod val="75000"/>
                  </a:schemeClr>
                </a:solidFill>
              </a:rPr>
              <a:t>céltartalék-képzési kötelezettség</a:t>
            </a:r>
            <a:r>
              <a:rPr lang="hu-HU" sz="2400" b="1" dirty="0" smtClean="0">
                <a:solidFill>
                  <a:schemeClr val="accent4">
                    <a:lumMod val="75000"/>
                  </a:schemeClr>
                </a:solidFill>
              </a:rPr>
              <a:t> is kapcsolódik</a:t>
            </a:r>
          </a:p>
          <a:p>
            <a:pPr lvl="1">
              <a:defRPr/>
            </a:pPr>
            <a:r>
              <a:rPr lang="hu-HU" sz="2400" b="1" dirty="0" smtClean="0">
                <a:solidFill>
                  <a:schemeClr val="accent4">
                    <a:lumMod val="75000"/>
                  </a:schemeClr>
                </a:solidFill>
              </a:rPr>
              <a:t>Beruházási hitelnél az aktiválástól, forgóeszköz-hitelnél a devizahitel folyósításától eltelt időtartam és a hátralévő futamidő arányában számított hányadnak megfelelő összegű céltartalékot kell képezni</a:t>
            </a:r>
          </a:p>
          <a:p>
            <a:pPr lvl="1">
              <a:defRPr/>
            </a:pPr>
            <a:r>
              <a:rPr lang="hu-HU" sz="2400" b="1" dirty="0" smtClean="0">
                <a:solidFill>
                  <a:schemeClr val="accent4">
                    <a:lumMod val="75000"/>
                  </a:schemeClr>
                </a:solidFill>
              </a:rPr>
              <a:t>Az időbeli elhatárolás és a céltartalék különbözetét a lekötött tartalékba kell vezetni, amit évente szintén módosítani kell</a:t>
            </a:r>
            <a:endParaRPr lang="hu-HU" sz="2400" dirty="0"/>
          </a:p>
        </p:txBody>
      </p:sp>
      <p:sp>
        <p:nvSpPr>
          <p:cNvPr id="3" name="Cím 2"/>
          <p:cNvSpPr>
            <a:spLocks noGrp="1"/>
          </p:cNvSpPr>
          <p:nvPr>
            <p:ph type="title"/>
          </p:nvPr>
        </p:nvSpPr>
        <p:spPr/>
        <p:txBody>
          <a:bodyPr/>
          <a:lstStyle/>
          <a:p>
            <a:r>
              <a:rPr lang="hu-HU" dirty="0" smtClean="0">
                <a:solidFill>
                  <a:schemeClr val="accent2">
                    <a:lumMod val="75000"/>
                  </a:schemeClr>
                </a:solidFill>
              </a:rPr>
              <a:t>Számviteli törvény változásai</a:t>
            </a:r>
            <a:endParaRPr lang="hu-H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marL="109537" indent="0">
              <a:buNone/>
            </a:pPr>
            <a:r>
              <a:rPr lang="hu-HU" sz="2800" b="1" dirty="0" smtClean="0">
                <a:solidFill>
                  <a:schemeClr val="accent2">
                    <a:lumMod val="75000"/>
                  </a:schemeClr>
                </a:solidFill>
                <a:effectLst>
                  <a:outerShdw blurRad="38100" dist="38100" dir="2700000" algn="tl">
                    <a:srgbClr val="000000">
                      <a:alpha val="43137"/>
                    </a:srgbClr>
                  </a:outerShdw>
                </a:effectLst>
              </a:rPr>
              <a:t>2. A bevételi nyilvántartást vezető </a:t>
            </a:r>
            <a:r>
              <a:rPr lang="hu-HU" sz="2800" b="1" dirty="0" smtClean="0">
                <a:solidFill>
                  <a:schemeClr val="accent4">
                    <a:lumMod val="75000"/>
                  </a:schemeClr>
                </a:solidFill>
                <a:effectLst>
                  <a:outerShdw blurRad="38100" dist="38100" dir="2700000" algn="tl">
                    <a:srgbClr val="000000">
                      <a:alpha val="43137"/>
                    </a:srgbClr>
                  </a:outerShdw>
                </a:effectLst>
              </a:rPr>
              <a:t>kisadózók </a:t>
            </a:r>
            <a:r>
              <a:rPr lang="hu-HU" sz="2800" b="1" dirty="0" smtClean="0">
                <a:solidFill>
                  <a:schemeClr val="accent4">
                    <a:lumMod val="75000"/>
                  </a:schemeClr>
                </a:solidFill>
              </a:rPr>
              <a:t>nem tartoznak a számviteli törvény hatály alá, beszámolót sem készítenek</a:t>
            </a:r>
          </a:p>
          <a:p>
            <a:pPr>
              <a:buFont typeface="Wingdings" pitchFamily="2" charset="2"/>
              <a:buChar char="§"/>
            </a:pPr>
            <a:endParaRPr lang="hu-HU" sz="2800" b="1" dirty="0" smtClean="0">
              <a:solidFill>
                <a:schemeClr val="accent4">
                  <a:lumMod val="75000"/>
                </a:schemeClr>
              </a:solidFill>
              <a:effectLst>
                <a:outerShdw blurRad="38100" dist="38100" dir="2700000" algn="tl">
                  <a:srgbClr val="000000">
                    <a:alpha val="43137"/>
                  </a:srgbClr>
                </a:outerShdw>
              </a:effectLst>
            </a:endParaRPr>
          </a:p>
          <a:p>
            <a:pPr>
              <a:buFont typeface="Wingdings" pitchFamily="2" charset="2"/>
              <a:buChar char="§"/>
            </a:pPr>
            <a:r>
              <a:rPr lang="hu-HU" sz="2800" b="1" dirty="0" smtClean="0">
                <a:solidFill>
                  <a:schemeClr val="accent4">
                    <a:lumMod val="75000"/>
                  </a:schemeClr>
                </a:solidFill>
              </a:rPr>
              <a:t> Amikor az adóalanyiságuk (Eva, </a:t>
            </a:r>
            <a:r>
              <a:rPr lang="hu-HU" sz="2800" b="1" dirty="0" err="1" smtClean="0">
                <a:solidFill>
                  <a:schemeClr val="accent4">
                    <a:lumMod val="75000"/>
                  </a:schemeClr>
                </a:solidFill>
              </a:rPr>
              <a:t>Kiva</a:t>
            </a:r>
            <a:r>
              <a:rPr lang="hu-HU" sz="2800" b="1" dirty="0" smtClean="0">
                <a:solidFill>
                  <a:schemeClr val="accent4">
                    <a:lumMod val="75000"/>
                  </a:schemeClr>
                </a:solidFill>
              </a:rPr>
              <a:t>, Kata) változik, visszakerülnek az </a:t>
            </a:r>
            <a:r>
              <a:rPr lang="hu-HU" sz="2800" b="1" dirty="0" err="1" smtClean="0">
                <a:solidFill>
                  <a:schemeClr val="accent4">
                    <a:lumMod val="75000"/>
                  </a:schemeClr>
                </a:solidFill>
              </a:rPr>
              <a:t>Szt</a:t>
            </a:r>
            <a:r>
              <a:rPr lang="hu-HU" sz="2800" b="1" dirty="0" smtClean="0">
                <a:solidFill>
                  <a:schemeClr val="accent4">
                    <a:lumMod val="75000"/>
                  </a:schemeClr>
                </a:solidFill>
              </a:rPr>
              <a:t> hatálya alá</a:t>
            </a:r>
          </a:p>
          <a:p>
            <a:pPr>
              <a:buFont typeface="Wingdings" pitchFamily="2" charset="2"/>
              <a:buChar char="§"/>
            </a:pPr>
            <a:r>
              <a:rPr lang="hu-HU" sz="2800" b="1" dirty="0" smtClean="0">
                <a:solidFill>
                  <a:schemeClr val="accent4">
                    <a:lumMod val="75000"/>
                  </a:schemeClr>
                </a:solidFill>
              </a:rPr>
              <a:t>A visszatéréshez nyitó mérleget kell készíteni, amit könyvvizsgálati kötelezettség terhel</a:t>
            </a:r>
            <a:endParaRPr lang="hu-HU" sz="2800" dirty="0">
              <a:solidFill>
                <a:schemeClr val="accent4">
                  <a:lumMod val="75000"/>
                </a:schemeClr>
              </a:solidFill>
            </a:endParaRPr>
          </a:p>
        </p:txBody>
      </p:sp>
      <p:sp>
        <p:nvSpPr>
          <p:cNvPr id="3" name="Cím 2"/>
          <p:cNvSpPr>
            <a:spLocks noGrp="1"/>
          </p:cNvSpPr>
          <p:nvPr>
            <p:ph type="title"/>
          </p:nvPr>
        </p:nvSpPr>
        <p:spPr/>
        <p:txBody>
          <a:bodyPr/>
          <a:lstStyle/>
          <a:p>
            <a:r>
              <a:rPr lang="hu-HU" dirty="0" smtClean="0">
                <a:solidFill>
                  <a:schemeClr val="accent2">
                    <a:lumMod val="75000"/>
                  </a:schemeClr>
                </a:solidFill>
              </a:rPr>
              <a:t>Számviteli törvény változásai</a:t>
            </a:r>
            <a:endParaRPr lang="hu-HU" dirty="0"/>
          </a:p>
        </p:txBody>
      </p:sp>
    </p:spTree>
    <p:extLst>
      <p:ext uri="{BB962C8B-B14F-4D97-AF65-F5344CB8AC3E}">
        <p14:creationId xmlns="" xmlns:p14="http://schemas.microsoft.com/office/powerpoint/2010/main" val="1501318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marL="109537" indent="0">
              <a:buNone/>
              <a:defRPr/>
            </a:pPr>
            <a:r>
              <a:rPr lang="hu-HU" sz="2400" b="1" dirty="0" smtClean="0">
                <a:solidFill>
                  <a:schemeClr val="accent2">
                    <a:lumMod val="75000"/>
                  </a:schemeClr>
                </a:solidFill>
                <a:effectLst>
                  <a:outerShdw blurRad="38100" dist="38100" dir="2700000" algn="tl">
                    <a:srgbClr val="000000">
                      <a:alpha val="43137"/>
                    </a:srgbClr>
                  </a:outerShdw>
                </a:effectLst>
              </a:rPr>
              <a:t>3. Jelentős összegű hiba</a:t>
            </a:r>
          </a:p>
          <a:p>
            <a:pPr lvl="1">
              <a:defRPr/>
            </a:pPr>
            <a:endParaRPr lang="hu-HU" sz="2400" b="1" dirty="0" smtClean="0">
              <a:solidFill>
                <a:srgbClr val="7030A0"/>
              </a:solidFill>
            </a:endParaRPr>
          </a:p>
          <a:p>
            <a:pPr lvl="1">
              <a:defRPr/>
            </a:pPr>
            <a:r>
              <a:rPr lang="hu-HU" sz="2400" b="1" dirty="0" smtClean="0">
                <a:solidFill>
                  <a:srgbClr val="7030A0"/>
                </a:solidFill>
              </a:rPr>
              <a:t>Főszabály: </a:t>
            </a:r>
            <a:r>
              <a:rPr lang="hu-HU" sz="2400" b="1" dirty="0" smtClean="0">
                <a:solidFill>
                  <a:schemeClr val="accent4">
                    <a:lumMod val="75000"/>
                  </a:schemeClr>
                </a:solidFill>
              </a:rPr>
              <a:t>Jelentős a hiba, ha annak összege a hiba-hatásokkal együtt a </a:t>
            </a:r>
            <a:r>
              <a:rPr lang="hu-HU" sz="2400" b="1" dirty="0" smtClean="0">
                <a:solidFill>
                  <a:srgbClr val="7030A0"/>
                </a:solidFill>
              </a:rPr>
              <a:t>mérlegfőösszeg 2%-át meghaladj</a:t>
            </a:r>
            <a:r>
              <a:rPr lang="hu-HU" sz="2400" b="1" dirty="0" smtClean="0">
                <a:solidFill>
                  <a:srgbClr val="7030A0"/>
                </a:solidFill>
                <a:effectLst>
                  <a:outerShdw blurRad="38100" dist="38100" dir="2700000" algn="tl">
                    <a:srgbClr val="000000">
                      <a:alpha val="43137"/>
                    </a:srgbClr>
                  </a:outerShdw>
                </a:effectLst>
              </a:rPr>
              <a:t>a </a:t>
            </a:r>
          </a:p>
          <a:p>
            <a:pPr lvl="1">
              <a:defRPr/>
            </a:pPr>
            <a:r>
              <a:rPr lang="hu-HU" sz="2400" b="1" dirty="0" smtClean="0">
                <a:solidFill>
                  <a:schemeClr val="accent4">
                    <a:lumMod val="75000"/>
                  </a:schemeClr>
                </a:solidFill>
              </a:rPr>
              <a:t>Korábban 500 millió Ft-os felső korlát élt, amit eltöröltek</a:t>
            </a:r>
          </a:p>
          <a:p>
            <a:pPr lvl="1">
              <a:defRPr/>
            </a:pPr>
            <a:r>
              <a:rPr lang="hu-HU" sz="2400" b="1" dirty="0" smtClean="0">
                <a:solidFill>
                  <a:schemeClr val="accent4">
                    <a:lumMod val="75000"/>
                  </a:schemeClr>
                </a:solidFill>
              </a:rPr>
              <a:t>A törvény 1 millió Ft-os alsó korlátot határoz meg – a kis vállalkozásoknál sem jelentős az 1 millió Ft alatti hiba!</a:t>
            </a:r>
          </a:p>
          <a:p>
            <a:pPr lvl="1">
              <a:defRPr/>
            </a:pPr>
            <a:endParaRPr lang="hu-HU" sz="2000" dirty="0">
              <a:solidFill>
                <a:srgbClr val="7030A0"/>
              </a:solidFill>
            </a:endParaRPr>
          </a:p>
        </p:txBody>
      </p:sp>
      <p:sp>
        <p:nvSpPr>
          <p:cNvPr id="3" name="Cím 2"/>
          <p:cNvSpPr>
            <a:spLocks noGrp="1"/>
          </p:cNvSpPr>
          <p:nvPr>
            <p:ph type="title"/>
          </p:nvPr>
        </p:nvSpPr>
        <p:spPr/>
        <p:txBody>
          <a:bodyPr/>
          <a:lstStyle/>
          <a:p>
            <a:pPr>
              <a:defRPr/>
            </a:pPr>
            <a:r>
              <a:rPr lang="hu-HU" dirty="0">
                <a:solidFill>
                  <a:schemeClr val="accent2">
                    <a:lumMod val="75000"/>
                  </a:schemeClr>
                </a:solidFill>
              </a:rPr>
              <a:t>Számviteli törvény változásai</a:t>
            </a:r>
            <a:endParaRPr lang="hu-H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marL="109537" indent="0">
              <a:buNone/>
              <a:defRPr/>
            </a:pPr>
            <a:r>
              <a:rPr lang="hu-HU" sz="2400" b="1" dirty="0">
                <a:solidFill>
                  <a:schemeClr val="accent2">
                    <a:lumMod val="75000"/>
                  </a:schemeClr>
                </a:solidFill>
                <a:effectLst>
                  <a:outerShdw blurRad="38100" dist="38100" dir="2700000" algn="tl">
                    <a:srgbClr val="000000">
                      <a:alpha val="43137"/>
                    </a:srgbClr>
                  </a:outerShdw>
                </a:effectLst>
              </a:rPr>
              <a:t>4. Lényeges hiba</a:t>
            </a:r>
          </a:p>
          <a:p>
            <a:pPr lvl="1">
              <a:defRPr/>
            </a:pPr>
            <a:endParaRPr lang="hu-HU" sz="2400" b="1" dirty="0" smtClean="0">
              <a:effectLst>
                <a:outerShdw blurRad="38100" dist="38100" dir="2700000" algn="tl">
                  <a:srgbClr val="000000">
                    <a:alpha val="43137"/>
                  </a:srgbClr>
                </a:outerShdw>
              </a:effectLst>
            </a:endParaRPr>
          </a:p>
          <a:p>
            <a:pPr lvl="1">
              <a:defRPr/>
            </a:pPr>
            <a:r>
              <a:rPr lang="hu-HU" sz="2400" b="1" dirty="0" smtClean="0">
                <a:solidFill>
                  <a:schemeClr val="accent4">
                    <a:lumMod val="75000"/>
                  </a:schemeClr>
                </a:solidFill>
              </a:rPr>
              <a:t>Korábban </a:t>
            </a:r>
            <a:r>
              <a:rPr lang="hu-HU" sz="2400" b="1" dirty="0">
                <a:solidFill>
                  <a:schemeClr val="accent4">
                    <a:lumMod val="75000"/>
                  </a:schemeClr>
                </a:solidFill>
              </a:rPr>
              <a:t>a lényegesen jelentős hibára tekintettel ismételt közzétételt írt elő a törvény kétoszlopos formában</a:t>
            </a:r>
          </a:p>
          <a:p>
            <a:pPr lvl="1">
              <a:defRPr/>
            </a:pPr>
            <a:r>
              <a:rPr lang="hu-HU" sz="2400" b="1" dirty="0">
                <a:solidFill>
                  <a:schemeClr val="accent4">
                    <a:lumMod val="75000"/>
                  </a:schemeClr>
                </a:solidFill>
              </a:rPr>
              <a:t>A lényeges hiba törlésével jelentős hiba esetén továbbra is háromoszlopos beszámolót kell készíteni, de </a:t>
            </a:r>
            <a:r>
              <a:rPr lang="hu-HU" sz="2400" b="1" dirty="0">
                <a:solidFill>
                  <a:schemeClr val="accent6">
                    <a:lumMod val="75000"/>
                  </a:schemeClr>
                </a:solidFill>
              </a:rPr>
              <a:t>megszűnt a lényeges hibához kapcsolódó ismételt közzététel</a:t>
            </a:r>
          </a:p>
          <a:p>
            <a:endParaRPr lang="hu-HU" dirty="0"/>
          </a:p>
        </p:txBody>
      </p:sp>
      <p:sp>
        <p:nvSpPr>
          <p:cNvPr id="3" name="Cím 2"/>
          <p:cNvSpPr>
            <a:spLocks noGrp="1"/>
          </p:cNvSpPr>
          <p:nvPr>
            <p:ph type="title"/>
          </p:nvPr>
        </p:nvSpPr>
        <p:spPr/>
        <p:txBody>
          <a:bodyPr/>
          <a:lstStyle/>
          <a:p>
            <a:r>
              <a:rPr lang="hu-HU" dirty="0" smtClean="0">
                <a:solidFill>
                  <a:schemeClr val="accent2">
                    <a:lumMod val="75000"/>
                  </a:schemeClr>
                </a:solidFill>
              </a:rPr>
              <a:t>Számviteli törvény változásai</a:t>
            </a:r>
            <a:endParaRPr lang="hu-HU" dirty="0"/>
          </a:p>
        </p:txBody>
      </p:sp>
    </p:spTree>
    <p:extLst>
      <p:ext uri="{BB962C8B-B14F-4D97-AF65-F5344CB8AC3E}">
        <p14:creationId xmlns="" xmlns:p14="http://schemas.microsoft.com/office/powerpoint/2010/main" val="230348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marL="109537" indent="0">
              <a:buNone/>
              <a:defRPr/>
            </a:pPr>
            <a:r>
              <a:rPr lang="hu-HU" sz="2400" b="1" dirty="0" smtClean="0">
                <a:solidFill>
                  <a:schemeClr val="accent2">
                    <a:lumMod val="75000"/>
                  </a:schemeClr>
                </a:solidFill>
                <a:effectLst>
                  <a:outerShdw blurRad="38100" dist="38100" dir="2700000" algn="tl">
                    <a:srgbClr val="000000">
                      <a:alpha val="43137"/>
                    </a:srgbClr>
                  </a:outerShdw>
                </a:effectLst>
              </a:rPr>
              <a:t>5. Kényszertörlési eljárás</a:t>
            </a:r>
            <a:endParaRPr lang="hu-HU" sz="2400" b="1" dirty="0">
              <a:solidFill>
                <a:schemeClr val="accent2">
                  <a:lumMod val="75000"/>
                </a:schemeClr>
              </a:solidFill>
              <a:effectLst>
                <a:outerShdw blurRad="38100" dist="38100" dir="2700000" algn="tl">
                  <a:srgbClr val="000000">
                    <a:alpha val="43137"/>
                  </a:srgbClr>
                </a:outerShdw>
              </a:effectLst>
            </a:endParaRPr>
          </a:p>
          <a:p>
            <a:pPr lvl="1">
              <a:defRPr/>
            </a:pPr>
            <a:endParaRPr lang="hu-HU" sz="2400" b="1" dirty="0" smtClean="0">
              <a:solidFill>
                <a:schemeClr val="accent4">
                  <a:lumMod val="75000"/>
                </a:schemeClr>
              </a:solidFill>
              <a:effectLst>
                <a:outerShdw blurRad="38100" dist="38100" dir="2700000" algn="tl">
                  <a:srgbClr val="000000">
                    <a:alpha val="43137"/>
                  </a:srgbClr>
                </a:outerShdw>
              </a:effectLst>
            </a:endParaRPr>
          </a:p>
          <a:p>
            <a:pPr lvl="1">
              <a:defRPr/>
            </a:pPr>
            <a:r>
              <a:rPr lang="hu-HU" sz="2400" b="1" dirty="0" smtClean="0">
                <a:solidFill>
                  <a:schemeClr val="accent4">
                    <a:lumMod val="75000"/>
                  </a:schemeClr>
                </a:solidFill>
              </a:rPr>
              <a:t>2012. március 1-től </a:t>
            </a:r>
            <a:r>
              <a:rPr lang="hu-HU" sz="2400" b="1" dirty="0">
                <a:solidFill>
                  <a:schemeClr val="accent4">
                    <a:lumMod val="75000"/>
                  </a:schemeClr>
                </a:solidFill>
              </a:rPr>
              <a:t> </a:t>
            </a:r>
            <a:r>
              <a:rPr lang="hu-HU" sz="2400" b="1" dirty="0" smtClean="0">
                <a:solidFill>
                  <a:schemeClr val="accent4">
                    <a:lumMod val="75000"/>
                  </a:schemeClr>
                </a:solidFill>
              </a:rPr>
              <a:t>kényszertörlési eljárásra kerülhet sor</a:t>
            </a:r>
          </a:p>
          <a:p>
            <a:pPr lvl="1">
              <a:defRPr/>
            </a:pPr>
            <a:r>
              <a:rPr lang="hu-HU" sz="2400" b="1" dirty="0" smtClean="0">
                <a:solidFill>
                  <a:schemeClr val="accent4">
                    <a:lumMod val="75000"/>
                  </a:schemeClr>
                </a:solidFill>
              </a:rPr>
              <a:t>A kényszertörlési eljárást megelőző nappal a tevékenység lezárul, ami </a:t>
            </a:r>
            <a:r>
              <a:rPr lang="hu-HU" sz="2400" b="1" dirty="0" smtClean="0">
                <a:solidFill>
                  <a:schemeClr val="accent6">
                    <a:lumMod val="75000"/>
                  </a:schemeClr>
                </a:solidFill>
              </a:rPr>
              <a:t>beszámolási és bevallási kötelezettséggel jár</a:t>
            </a:r>
          </a:p>
          <a:p>
            <a:pPr lvl="1">
              <a:defRPr/>
            </a:pPr>
            <a:r>
              <a:rPr lang="hu-HU" sz="2400" b="1" dirty="0" smtClean="0">
                <a:solidFill>
                  <a:schemeClr val="accent4">
                    <a:lumMod val="75000"/>
                  </a:schemeClr>
                </a:solidFill>
              </a:rPr>
              <a:t>Ha a törölt cég tulajdonosa egy másik társaság, akkor a részesedést rendkívüli ráfordításként kell kivezetni</a:t>
            </a:r>
          </a:p>
          <a:p>
            <a:pPr lvl="1">
              <a:defRPr/>
            </a:pPr>
            <a:endParaRPr lang="hu-HU" dirty="0"/>
          </a:p>
        </p:txBody>
      </p:sp>
      <p:sp>
        <p:nvSpPr>
          <p:cNvPr id="3" name="Cím 2"/>
          <p:cNvSpPr>
            <a:spLocks noGrp="1"/>
          </p:cNvSpPr>
          <p:nvPr>
            <p:ph type="title"/>
          </p:nvPr>
        </p:nvSpPr>
        <p:spPr/>
        <p:txBody>
          <a:bodyPr/>
          <a:lstStyle/>
          <a:p>
            <a:r>
              <a:rPr lang="hu-HU" dirty="0" smtClean="0">
                <a:solidFill>
                  <a:schemeClr val="accent2">
                    <a:lumMod val="75000"/>
                  </a:schemeClr>
                </a:solidFill>
              </a:rPr>
              <a:t>Számviteli törvény változásai</a:t>
            </a:r>
            <a:endParaRPr lang="hu-HU" dirty="0"/>
          </a:p>
        </p:txBody>
      </p:sp>
    </p:spTree>
    <p:extLst>
      <p:ext uri="{BB962C8B-B14F-4D97-AF65-F5344CB8AC3E}">
        <p14:creationId xmlns="" xmlns:p14="http://schemas.microsoft.com/office/powerpoint/2010/main" val="21994269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marL="109537" indent="0">
              <a:buNone/>
              <a:defRPr/>
            </a:pPr>
            <a:r>
              <a:rPr lang="hu-HU" sz="2400" b="1" dirty="0" smtClean="0">
                <a:solidFill>
                  <a:schemeClr val="accent2">
                    <a:lumMod val="75000"/>
                  </a:schemeClr>
                </a:solidFill>
                <a:effectLst>
                  <a:outerShdw blurRad="38100" dist="38100" dir="2700000" algn="tl">
                    <a:srgbClr val="000000">
                      <a:alpha val="43137"/>
                    </a:srgbClr>
                  </a:outerShdw>
                </a:effectLst>
              </a:rPr>
              <a:t>6. Szellemi termékek</a:t>
            </a:r>
            <a:endParaRPr lang="hu-HU" sz="2400" b="1" dirty="0">
              <a:solidFill>
                <a:schemeClr val="accent2">
                  <a:lumMod val="75000"/>
                </a:schemeClr>
              </a:solidFill>
              <a:effectLst>
                <a:outerShdw blurRad="38100" dist="38100" dir="2700000" algn="tl">
                  <a:srgbClr val="000000">
                    <a:alpha val="43137"/>
                  </a:srgbClr>
                </a:outerShdw>
              </a:effectLst>
            </a:endParaRPr>
          </a:p>
          <a:p>
            <a:pPr lvl="1">
              <a:defRPr/>
            </a:pPr>
            <a:r>
              <a:rPr lang="hu-HU" sz="2400" b="1" dirty="0" smtClean="0">
                <a:solidFill>
                  <a:schemeClr val="accent4">
                    <a:lumMod val="75000"/>
                  </a:schemeClr>
                </a:solidFill>
              </a:rPr>
              <a:t>2012-ben is alkalmazható pontosítás történt, miszerint szellemi termékek a megvásárolt vagy saját iparjogvédelemben részesülő alkotások (szabadalom, védjegy, műszaki terv, szoftver)</a:t>
            </a:r>
          </a:p>
          <a:p>
            <a:pPr marL="109537" indent="0">
              <a:buNone/>
              <a:defRPr/>
            </a:pPr>
            <a:r>
              <a:rPr lang="hu-HU" sz="2400" b="1" dirty="0" smtClean="0">
                <a:solidFill>
                  <a:schemeClr val="accent2">
                    <a:lumMod val="75000"/>
                  </a:schemeClr>
                </a:solidFill>
                <a:effectLst>
                  <a:outerShdw blurRad="38100" dist="38100" dir="2700000" algn="tl">
                    <a:srgbClr val="000000">
                      <a:alpha val="43137"/>
                    </a:srgbClr>
                  </a:outerShdw>
                </a:effectLst>
              </a:rPr>
              <a:t>7. Készletek</a:t>
            </a:r>
            <a:endParaRPr lang="hu-HU" sz="2400" b="1" dirty="0">
              <a:solidFill>
                <a:schemeClr val="accent2">
                  <a:lumMod val="75000"/>
                </a:schemeClr>
              </a:solidFill>
              <a:effectLst>
                <a:outerShdw blurRad="38100" dist="38100" dir="2700000" algn="tl">
                  <a:srgbClr val="000000">
                    <a:alpha val="43137"/>
                  </a:srgbClr>
                </a:outerShdw>
              </a:effectLst>
            </a:endParaRPr>
          </a:p>
          <a:p>
            <a:pPr lvl="1">
              <a:defRPr/>
            </a:pPr>
            <a:r>
              <a:rPr lang="hu-HU" sz="2400" b="1" dirty="0" smtClean="0">
                <a:solidFill>
                  <a:schemeClr val="accent4">
                    <a:lumMod val="75000"/>
                  </a:schemeClr>
                </a:solidFill>
              </a:rPr>
              <a:t>Az átmenetileg használatba vett, eladásra beszerzett eszközöket áruként kell nyilvántartani</a:t>
            </a:r>
          </a:p>
          <a:p>
            <a:pPr lvl="1">
              <a:defRPr/>
            </a:pPr>
            <a:r>
              <a:rPr lang="hu-HU" sz="2400" b="1" dirty="0" smtClean="0">
                <a:solidFill>
                  <a:schemeClr val="accent4">
                    <a:lumMod val="75000"/>
                  </a:schemeClr>
                </a:solidFill>
              </a:rPr>
              <a:t>Nem számolható el értékcsökkenés, év végi értékelésük során értékvesztés elszámolása lehet indokolt</a:t>
            </a:r>
          </a:p>
          <a:p>
            <a:pPr lvl="1">
              <a:defRPr/>
            </a:pPr>
            <a:endParaRPr lang="hu-HU" dirty="0"/>
          </a:p>
        </p:txBody>
      </p:sp>
      <p:sp>
        <p:nvSpPr>
          <p:cNvPr id="3" name="Cím 2"/>
          <p:cNvSpPr>
            <a:spLocks noGrp="1"/>
          </p:cNvSpPr>
          <p:nvPr>
            <p:ph type="title"/>
          </p:nvPr>
        </p:nvSpPr>
        <p:spPr/>
        <p:txBody>
          <a:bodyPr/>
          <a:lstStyle/>
          <a:p>
            <a:r>
              <a:rPr lang="hu-HU" dirty="0" smtClean="0">
                <a:solidFill>
                  <a:schemeClr val="accent2">
                    <a:lumMod val="75000"/>
                  </a:schemeClr>
                </a:solidFill>
              </a:rPr>
              <a:t>Számviteli törvény változásai</a:t>
            </a:r>
            <a:endParaRPr lang="hu-HU" dirty="0"/>
          </a:p>
        </p:txBody>
      </p:sp>
    </p:spTree>
    <p:extLst>
      <p:ext uri="{BB962C8B-B14F-4D97-AF65-F5344CB8AC3E}">
        <p14:creationId xmlns="" xmlns:p14="http://schemas.microsoft.com/office/powerpoint/2010/main" val="656775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marL="109537" indent="0">
              <a:buNone/>
              <a:defRPr/>
            </a:pPr>
            <a:r>
              <a:rPr lang="hu-HU" sz="2400" b="1" dirty="0" smtClean="0">
                <a:solidFill>
                  <a:schemeClr val="accent2">
                    <a:lumMod val="75000"/>
                  </a:schemeClr>
                </a:solidFill>
                <a:effectLst>
                  <a:outerShdw blurRad="38100" dist="38100" dir="2700000" algn="tl">
                    <a:srgbClr val="000000">
                      <a:alpha val="43137"/>
                    </a:srgbClr>
                  </a:outerShdw>
                </a:effectLst>
              </a:rPr>
              <a:t>8. Halasztott bevételek feloldása</a:t>
            </a:r>
          </a:p>
          <a:p>
            <a:pPr>
              <a:buFont typeface="Courier New" pitchFamily="49" charset="0"/>
              <a:buChar char="o"/>
              <a:defRPr/>
            </a:pPr>
            <a:r>
              <a:rPr lang="hu-HU" sz="2400" b="1" dirty="0" smtClean="0">
                <a:solidFill>
                  <a:schemeClr val="accent4">
                    <a:lumMod val="75000"/>
                  </a:schemeClr>
                </a:solidFill>
              </a:rPr>
              <a:t>A fejlesztési támogatásból beszerzett eszközökhöz kapcsolódó időbeli elhatárolás feloldásánál ezentúl </a:t>
            </a:r>
            <a:r>
              <a:rPr lang="hu-HU" sz="2400" b="1" dirty="0" smtClean="0">
                <a:solidFill>
                  <a:schemeClr val="accent6">
                    <a:lumMod val="75000"/>
                  </a:schemeClr>
                </a:solidFill>
              </a:rPr>
              <a:t>figyelmen kívül kell hagyni az eredeti bekerülési érték meghatározását követő változásokat</a:t>
            </a:r>
          </a:p>
          <a:p>
            <a:pPr>
              <a:buFont typeface="Courier New" pitchFamily="49" charset="0"/>
              <a:buChar char="o"/>
              <a:defRPr/>
            </a:pPr>
            <a:r>
              <a:rPr lang="hu-HU" sz="2400" b="1" dirty="0" smtClean="0">
                <a:solidFill>
                  <a:schemeClr val="accent4">
                    <a:lumMod val="75000"/>
                  </a:schemeClr>
                </a:solidFill>
              </a:rPr>
              <a:t>A bruttó érték növekedés vagy a használati idő változása nem módosítja a halasztott bevétel elszámolását, mivel a támogatás az alapeszközre vonatkozott</a:t>
            </a:r>
          </a:p>
          <a:p>
            <a:pPr>
              <a:buFont typeface="Courier New" pitchFamily="49" charset="0"/>
              <a:buChar char="o"/>
              <a:defRPr/>
            </a:pPr>
            <a:r>
              <a:rPr lang="hu-HU" sz="2400" b="1" dirty="0" smtClean="0">
                <a:solidFill>
                  <a:schemeClr val="accent4">
                    <a:lumMod val="75000"/>
                  </a:schemeClr>
                </a:solidFill>
              </a:rPr>
              <a:t>Ha 2013. előtt történt a változás és a feloldás eszerint módosult, akkor az folytatható tovább</a:t>
            </a:r>
            <a:endParaRPr lang="hu-HU" dirty="0"/>
          </a:p>
        </p:txBody>
      </p:sp>
      <p:sp>
        <p:nvSpPr>
          <p:cNvPr id="3" name="Cím 2"/>
          <p:cNvSpPr>
            <a:spLocks noGrp="1"/>
          </p:cNvSpPr>
          <p:nvPr>
            <p:ph type="title"/>
          </p:nvPr>
        </p:nvSpPr>
        <p:spPr/>
        <p:txBody>
          <a:bodyPr/>
          <a:lstStyle/>
          <a:p>
            <a:r>
              <a:rPr lang="hu-HU" dirty="0">
                <a:solidFill>
                  <a:schemeClr val="accent2">
                    <a:lumMod val="75000"/>
                  </a:schemeClr>
                </a:solidFill>
              </a:rPr>
              <a:t>Számviteli törvény változásai</a:t>
            </a:r>
            <a:endParaRPr lang="hu-HU" dirty="0"/>
          </a:p>
        </p:txBody>
      </p:sp>
    </p:spTree>
    <p:extLst>
      <p:ext uri="{BB962C8B-B14F-4D97-AF65-F5344CB8AC3E}">
        <p14:creationId xmlns="" xmlns:p14="http://schemas.microsoft.com/office/powerpoint/2010/main" val="3648494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Cím 1"/>
          <p:cNvSpPr>
            <a:spLocks noGrp="1"/>
          </p:cNvSpPr>
          <p:nvPr>
            <p:ph type="ctrTitle"/>
          </p:nvPr>
        </p:nvSpPr>
        <p:spPr>
          <a:xfrm>
            <a:off x="685800" y="1268761"/>
            <a:ext cx="7772400" cy="2313602"/>
          </a:xfrm>
        </p:spPr>
        <p:txBody>
          <a:bodyPr/>
          <a:lstStyle/>
          <a:p>
            <a:pPr algn="ctr" eaLnBrk="1" fontAlgn="auto" hangingPunct="1">
              <a:spcAft>
                <a:spcPts val="0"/>
              </a:spcAft>
              <a:defRPr/>
            </a:pPr>
            <a:r>
              <a:rPr lang="hu-HU" dirty="0" smtClean="0">
                <a:solidFill>
                  <a:schemeClr val="accent4">
                    <a:lumMod val="75000"/>
                  </a:schemeClr>
                </a:solidFill>
              </a:rPr>
              <a:t>Időszerű kérdések</a:t>
            </a:r>
          </a:p>
        </p:txBody>
      </p:sp>
      <p:sp>
        <p:nvSpPr>
          <p:cNvPr id="9219" name="Alcím 2"/>
          <p:cNvSpPr>
            <a:spLocks noGrp="1"/>
          </p:cNvSpPr>
          <p:nvPr>
            <p:ph type="subTitle" idx="1"/>
          </p:nvPr>
        </p:nvSpPr>
        <p:spPr>
          <a:xfrm>
            <a:off x="685800" y="3611563"/>
            <a:ext cx="7772400" cy="1200150"/>
          </a:xfrm>
        </p:spPr>
        <p:txBody>
          <a:bodyPr/>
          <a:lstStyle/>
          <a:p>
            <a:pPr marR="0" algn="ctr" eaLnBrk="1" hangingPunct="1">
              <a:defRPr/>
            </a:pPr>
            <a:r>
              <a:rPr lang="hu-HU" b="1" dirty="0" smtClean="0">
                <a:solidFill>
                  <a:srgbClr val="A3171E"/>
                </a:solidFill>
                <a:effectLst>
                  <a:outerShdw blurRad="38100" dist="38100" dir="2700000" algn="tl">
                    <a:srgbClr val="000000">
                      <a:alpha val="43137"/>
                    </a:srgbClr>
                  </a:outerShdw>
                </a:effectLst>
              </a:rPr>
              <a:t>A saját tőke biztosítása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marL="109537" indent="0">
              <a:buNone/>
              <a:defRPr/>
            </a:pPr>
            <a:r>
              <a:rPr lang="hu-HU" sz="2800" b="1" dirty="0" smtClean="0">
                <a:solidFill>
                  <a:schemeClr val="accent2">
                    <a:lumMod val="75000"/>
                  </a:schemeClr>
                </a:solidFill>
                <a:effectLst>
                  <a:outerShdw blurRad="38100" dist="38100" dir="2700000" algn="tl">
                    <a:srgbClr val="000000">
                      <a:alpha val="43137"/>
                    </a:srgbClr>
                  </a:outerShdw>
                </a:effectLst>
              </a:rPr>
              <a:t>9. „Tartós” fogalom változása</a:t>
            </a:r>
            <a:endParaRPr lang="hu-HU" sz="2800" b="1" dirty="0">
              <a:solidFill>
                <a:schemeClr val="accent2">
                  <a:lumMod val="75000"/>
                </a:schemeClr>
              </a:solidFill>
              <a:effectLst>
                <a:outerShdw blurRad="38100" dist="38100" dir="2700000" algn="tl">
                  <a:srgbClr val="000000">
                    <a:alpha val="43137"/>
                  </a:srgbClr>
                </a:outerShdw>
              </a:effectLst>
            </a:endParaRPr>
          </a:p>
          <a:p>
            <a:pPr>
              <a:buFont typeface="Courier New" pitchFamily="49" charset="0"/>
              <a:buChar char="o"/>
              <a:defRPr/>
            </a:pPr>
            <a:r>
              <a:rPr lang="hu-HU" sz="2800" b="1" dirty="0">
                <a:solidFill>
                  <a:schemeClr val="accent4">
                    <a:lumMod val="75000"/>
                  </a:schemeClr>
                </a:solidFill>
              </a:rPr>
              <a:t>A </a:t>
            </a:r>
            <a:r>
              <a:rPr lang="hu-HU" sz="2800" b="1" dirty="0" smtClean="0">
                <a:solidFill>
                  <a:schemeClr val="accent4">
                    <a:lumMod val="75000"/>
                  </a:schemeClr>
                </a:solidFill>
              </a:rPr>
              <a:t>terven felüli értékcsökkenési leírás és az értékvesztés akkor számolható el, ha a könyv szerinti érték tartósan elmarad a piaci értéktől</a:t>
            </a:r>
          </a:p>
          <a:p>
            <a:pPr>
              <a:buFont typeface="Courier New" pitchFamily="49" charset="0"/>
              <a:buChar char="o"/>
              <a:defRPr/>
            </a:pPr>
            <a:r>
              <a:rPr lang="hu-HU" sz="2800" b="1" dirty="0" smtClean="0">
                <a:solidFill>
                  <a:schemeClr val="accent4">
                    <a:lumMod val="75000"/>
                  </a:schemeClr>
                </a:solidFill>
              </a:rPr>
              <a:t>2013. évtől </a:t>
            </a:r>
            <a:r>
              <a:rPr lang="hu-HU" sz="2800" b="1" dirty="0" smtClean="0">
                <a:solidFill>
                  <a:schemeClr val="accent6">
                    <a:lumMod val="75000"/>
                  </a:schemeClr>
                </a:solidFill>
              </a:rPr>
              <a:t>tartós a változás akkor is, ha végleges </a:t>
            </a:r>
            <a:r>
              <a:rPr lang="hu-HU" sz="2800" b="1" dirty="0" smtClean="0">
                <a:solidFill>
                  <a:schemeClr val="accent4">
                    <a:lumMod val="75000"/>
                  </a:schemeClr>
                </a:solidFill>
              </a:rPr>
              <a:t>(</a:t>
            </a:r>
            <a:r>
              <a:rPr lang="hu-HU" sz="2800" b="1" dirty="0" err="1" smtClean="0">
                <a:solidFill>
                  <a:schemeClr val="accent4">
                    <a:lumMod val="75000"/>
                  </a:schemeClr>
                </a:solidFill>
              </a:rPr>
              <a:t>pl</a:t>
            </a:r>
            <a:r>
              <a:rPr lang="hu-HU" sz="2800" b="1" dirty="0" smtClean="0">
                <a:solidFill>
                  <a:schemeClr val="accent4">
                    <a:lumMod val="75000"/>
                  </a:schemeClr>
                </a:solidFill>
              </a:rPr>
              <a:t> a fordulónapot követően értékesítés történt) és </a:t>
            </a:r>
            <a:r>
              <a:rPr lang="hu-HU" sz="2800" b="1" dirty="0" smtClean="0">
                <a:solidFill>
                  <a:schemeClr val="accent6">
                    <a:lumMod val="75000"/>
                  </a:schemeClr>
                </a:solidFill>
              </a:rPr>
              <a:t>akkor is, ha a jövőt tekintve tartós a változás </a:t>
            </a:r>
            <a:r>
              <a:rPr lang="hu-HU" sz="2800" b="1" dirty="0" smtClean="0">
                <a:solidFill>
                  <a:schemeClr val="accent4">
                    <a:lumMod val="75000"/>
                  </a:schemeClr>
                </a:solidFill>
              </a:rPr>
              <a:t>(</a:t>
            </a:r>
            <a:r>
              <a:rPr lang="hu-HU" sz="2800" b="1" dirty="0" err="1" smtClean="0">
                <a:solidFill>
                  <a:schemeClr val="accent4">
                    <a:lumMod val="75000"/>
                  </a:schemeClr>
                </a:solidFill>
              </a:rPr>
              <a:t>pl</a:t>
            </a:r>
            <a:r>
              <a:rPr lang="hu-HU" sz="2800" b="1" dirty="0" smtClean="0">
                <a:solidFill>
                  <a:schemeClr val="accent4">
                    <a:lumMod val="75000"/>
                  </a:schemeClr>
                </a:solidFill>
              </a:rPr>
              <a:t> vissza nem fordítható állapotromlás)</a:t>
            </a:r>
            <a:endParaRPr lang="hu-HU" dirty="0"/>
          </a:p>
        </p:txBody>
      </p:sp>
      <p:sp>
        <p:nvSpPr>
          <p:cNvPr id="3" name="Cím 2"/>
          <p:cNvSpPr>
            <a:spLocks noGrp="1"/>
          </p:cNvSpPr>
          <p:nvPr>
            <p:ph type="title"/>
          </p:nvPr>
        </p:nvSpPr>
        <p:spPr/>
        <p:txBody>
          <a:bodyPr/>
          <a:lstStyle/>
          <a:p>
            <a:r>
              <a:rPr lang="hu-HU" dirty="0">
                <a:solidFill>
                  <a:schemeClr val="accent2">
                    <a:lumMod val="75000"/>
                  </a:schemeClr>
                </a:solidFill>
              </a:rPr>
              <a:t>Számviteli törvény változásai</a:t>
            </a:r>
            <a:endParaRPr lang="hu-HU" dirty="0"/>
          </a:p>
        </p:txBody>
      </p:sp>
    </p:spTree>
    <p:extLst>
      <p:ext uri="{BB962C8B-B14F-4D97-AF65-F5344CB8AC3E}">
        <p14:creationId xmlns="" xmlns:p14="http://schemas.microsoft.com/office/powerpoint/2010/main" val="13329307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marL="109537" indent="0">
              <a:buNone/>
              <a:defRPr/>
            </a:pPr>
            <a:r>
              <a:rPr lang="hu-HU" sz="2800" b="1" dirty="0" smtClean="0">
                <a:solidFill>
                  <a:schemeClr val="accent2">
                    <a:lumMod val="75000"/>
                  </a:schemeClr>
                </a:solidFill>
                <a:effectLst>
                  <a:outerShdw blurRad="38100" dist="38100" dir="2700000" algn="tl">
                    <a:srgbClr val="000000">
                      <a:alpha val="43137"/>
                    </a:srgbClr>
                  </a:outerShdw>
                </a:effectLst>
              </a:rPr>
              <a:t>10. Közüzemi díjak elszámolása</a:t>
            </a:r>
            <a:endParaRPr lang="hu-HU" sz="2800" b="1" dirty="0">
              <a:solidFill>
                <a:schemeClr val="accent2">
                  <a:lumMod val="75000"/>
                </a:schemeClr>
              </a:solidFill>
              <a:effectLst>
                <a:outerShdw blurRad="38100" dist="38100" dir="2700000" algn="tl">
                  <a:srgbClr val="000000">
                    <a:alpha val="43137"/>
                  </a:srgbClr>
                </a:outerShdw>
              </a:effectLst>
            </a:endParaRPr>
          </a:p>
          <a:p>
            <a:pPr>
              <a:buFont typeface="Courier New" pitchFamily="49" charset="0"/>
              <a:buChar char="o"/>
              <a:defRPr/>
            </a:pPr>
            <a:r>
              <a:rPr lang="hu-HU" sz="2800" b="1" dirty="0" smtClean="0">
                <a:solidFill>
                  <a:schemeClr val="accent4">
                    <a:lumMod val="75000"/>
                  </a:schemeClr>
                </a:solidFill>
              </a:rPr>
              <a:t>2012. évtől az energiaköltség része az egyetemes szolgáltatóktól beszerzett víz-, villany- és gázszámlákban lévő különféle díj </a:t>
            </a:r>
          </a:p>
          <a:p>
            <a:pPr>
              <a:buFont typeface="Courier New" pitchFamily="49" charset="0"/>
              <a:buChar char="o"/>
              <a:defRPr/>
            </a:pPr>
            <a:r>
              <a:rPr lang="hu-HU" sz="2800" b="1" dirty="0" smtClean="0">
                <a:solidFill>
                  <a:schemeClr val="accent4">
                    <a:lumMod val="75000"/>
                  </a:schemeClr>
                </a:solidFill>
              </a:rPr>
              <a:t>A módosítás szerint ez </a:t>
            </a:r>
            <a:r>
              <a:rPr lang="hu-HU" sz="2800" b="1" dirty="0">
                <a:solidFill>
                  <a:schemeClr val="accent4">
                    <a:lumMod val="75000"/>
                  </a:schemeClr>
                </a:solidFill>
              </a:rPr>
              <a:t>az </a:t>
            </a:r>
            <a:r>
              <a:rPr lang="hu-HU" sz="2800" b="1" dirty="0" smtClean="0">
                <a:solidFill>
                  <a:schemeClr val="accent4">
                    <a:lumMod val="75000"/>
                  </a:schemeClr>
                </a:solidFill>
              </a:rPr>
              <a:t>energia-kereskedőktől történő beszerzésekre is vonatkozik</a:t>
            </a:r>
          </a:p>
          <a:p>
            <a:pPr>
              <a:buFont typeface="Courier New" pitchFamily="49" charset="0"/>
              <a:buChar char="o"/>
              <a:defRPr/>
            </a:pPr>
            <a:r>
              <a:rPr lang="hu-HU" sz="2800" b="1" dirty="0" smtClean="0">
                <a:solidFill>
                  <a:schemeClr val="accent4">
                    <a:lumMod val="75000"/>
                  </a:schemeClr>
                </a:solidFill>
              </a:rPr>
              <a:t>A csatornahasználat és a szemétszállítás díja igénybevett szolgáltatásnak számít</a:t>
            </a:r>
            <a:endParaRPr lang="hu-HU" sz="2800" dirty="0"/>
          </a:p>
        </p:txBody>
      </p:sp>
      <p:sp>
        <p:nvSpPr>
          <p:cNvPr id="3" name="Cím 2"/>
          <p:cNvSpPr>
            <a:spLocks noGrp="1"/>
          </p:cNvSpPr>
          <p:nvPr>
            <p:ph type="title"/>
          </p:nvPr>
        </p:nvSpPr>
        <p:spPr/>
        <p:txBody>
          <a:bodyPr/>
          <a:lstStyle/>
          <a:p>
            <a:r>
              <a:rPr lang="hu-HU" dirty="0">
                <a:solidFill>
                  <a:schemeClr val="accent2">
                    <a:lumMod val="75000"/>
                  </a:schemeClr>
                </a:solidFill>
              </a:rPr>
              <a:t>Számviteli törvény változásai</a:t>
            </a:r>
            <a:endParaRPr lang="hu-HU" dirty="0"/>
          </a:p>
        </p:txBody>
      </p:sp>
    </p:spTree>
    <p:extLst>
      <p:ext uri="{BB962C8B-B14F-4D97-AF65-F5344CB8AC3E}">
        <p14:creationId xmlns="" xmlns:p14="http://schemas.microsoft.com/office/powerpoint/2010/main" val="28331463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457200" y="1340768"/>
            <a:ext cx="8229600" cy="4666332"/>
          </a:xfrm>
        </p:spPr>
        <p:txBody>
          <a:bodyPr/>
          <a:lstStyle/>
          <a:p>
            <a:pPr marL="109537" indent="0">
              <a:buNone/>
            </a:pPr>
            <a:r>
              <a:rPr lang="hu-HU" sz="2400" b="1" dirty="0" smtClean="0">
                <a:solidFill>
                  <a:schemeClr val="accent2">
                    <a:lumMod val="75000"/>
                  </a:schemeClr>
                </a:solidFill>
                <a:effectLst>
                  <a:outerShdw blurRad="38100" dist="38100" dir="2700000" algn="tl">
                    <a:srgbClr val="000000">
                      <a:alpha val="43137"/>
                    </a:srgbClr>
                  </a:outerShdw>
                </a:effectLst>
              </a:rPr>
              <a:t>11. Üzembe helyezés időpontja</a:t>
            </a:r>
          </a:p>
          <a:p>
            <a:pPr>
              <a:buFont typeface="Courier New" pitchFamily="49" charset="0"/>
              <a:buChar char="o"/>
            </a:pPr>
            <a:r>
              <a:rPr lang="hu-HU" sz="2400" b="1" dirty="0" smtClean="0">
                <a:solidFill>
                  <a:schemeClr val="accent4">
                    <a:lumMod val="75000"/>
                  </a:schemeClr>
                </a:solidFill>
              </a:rPr>
              <a:t>Eddig az üzembe helyezés feltétele volt a különböző hatósági engedélyek beszerzése</a:t>
            </a:r>
          </a:p>
          <a:p>
            <a:pPr>
              <a:buFont typeface="Courier New" pitchFamily="49" charset="0"/>
              <a:buChar char="o"/>
            </a:pPr>
            <a:r>
              <a:rPr lang="hu-HU" sz="2400" b="1" dirty="0" smtClean="0">
                <a:solidFill>
                  <a:schemeClr val="accent4">
                    <a:lumMod val="75000"/>
                  </a:schemeClr>
                </a:solidFill>
              </a:rPr>
              <a:t>A módosítás alapján </a:t>
            </a:r>
            <a:r>
              <a:rPr lang="hu-HU" sz="2400" b="1" dirty="0" smtClean="0">
                <a:solidFill>
                  <a:schemeClr val="accent6">
                    <a:lumMod val="75000"/>
                  </a:schemeClr>
                </a:solidFill>
              </a:rPr>
              <a:t>az üzembe helyezés az eszköz rendeltetésszerű használatának első napja</a:t>
            </a:r>
          </a:p>
          <a:p>
            <a:pPr marL="109537" indent="0">
              <a:buNone/>
            </a:pPr>
            <a:r>
              <a:rPr lang="hu-HU" sz="2400" b="1" dirty="0" smtClean="0">
                <a:solidFill>
                  <a:schemeClr val="accent2">
                    <a:lumMod val="75000"/>
                  </a:schemeClr>
                </a:solidFill>
                <a:effectLst>
                  <a:outerShdw blurRad="38100" dist="38100" dir="2700000" algn="tl">
                    <a:srgbClr val="000000">
                      <a:alpha val="43137"/>
                    </a:srgbClr>
                  </a:outerShdw>
                </a:effectLst>
              </a:rPr>
              <a:t>12. Elektronikus bizonylat</a:t>
            </a:r>
            <a:endParaRPr lang="hu-HU" sz="2400" b="1" dirty="0">
              <a:solidFill>
                <a:schemeClr val="accent2">
                  <a:lumMod val="75000"/>
                </a:schemeClr>
              </a:solidFill>
              <a:effectLst>
                <a:outerShdw blurRad="38100" dist="38100" dir="2700000" algn="tl">
                  <a:srgbClr val="000000">
                    <a:alpha val="43137"/>
                  </a:srgbClr>
                </a:outerShdw>
              </a:effectLst>
            </a:endParaRPr>
          </a:p>
          <a:p>
            <a:pPr>
              <a:buFont typeface="Courier New" pitchFamily="49" charset="0"/>
              <a:buChar char="o"/>
            </a:pPr>
            <a:r>
              <a:rPr lang="hu-HU" sz="2400" b="1" dirty="0" smtClean="0">
                <a:solidFill>
                  <a:schemeClr val="accent4">
                    <a:lumMod val="75000"/>
                  </a:schemeClr>
                </a:solidFill>
              </a:rPr>
              <a:t>Csökken a szigor az elektronikus számlával kapcsolatban. </a:t>
            </a:r>
            <a:r>
              <a:rPr lang="hu-HU" sz="2400" b="1" dirty="0" smtClean="0">
                <a:solidFill>
                  <a:schemeClr val="accent6">
                    <a:lumMod val="75000"/>
                  </a:schemeClr>
                </a:solidFill>
              </a:rPr>
              <a:t>Törölték az időbélyegzőre és az elektronikus aláírásra vonatkozó előírásokat</a:t>
            </a:r>
          </a:p>
          <a:p>
            <a:pPr>
              <a:buFont typeface="Courier New" pitchFamily="49" charset="0"/>
              <a:buChar char="o"/>
            </a:pPr>
            <a:r>
              <a:rPr lang="hu-HU" sz="2400" b="1" dirty="0" smtClean="0">
                <a:solidFill>
                  <a:schemeClr val="accent4">
                    <a:lumMod val="75000"/>
                  </a:schemeClr>
                </a:solidFill>
              </a:rPr>
              <a:t>Az Áfa törvényben foglalt követelményeknek megfelelő elektronikus számla a számviteli törvény előírásainak is megfelel</a:t>
            </a:r>
          </a:p>
          <a:p>
            <a:pPr>
              <a:buFont typeface="Courier New" pitchFamily="49" charset="0"/>
              <a:buChar char="o"/>
            </a:pPr>
            <a:endParaRPr lang="hu-HU" sz="2400" dirty="0"/>
          </a:p>
        </p:txBody>
      </p:sp>
      <p:sp>
        <p:nvSpPr>
          <p:cNvPr id="3" name="Cím 2"/>
          <p:cNvSpPr>
            <a:spLocks noGrp="1"/>
          </p:cNvSpPr>
          <p:nvPr>
            <p:ph type="title"/>
          </p:nvPr>
        </p:nvSpPr>
        <p:spPr>
          <a:xfrm>
            <a:off x="457200" y="274638"/>
            <a:ext cx="8229600" cy="994122"/>
          </a:xfrm>
        </p:spPr>
        <p:txBody>
          <a:bodyPr/>
          <a:lstStyle/>
          <a:p>
            <a:r>
              <a:rPr lang="hu-HU" dirty="0">
                <a:solidFill>
                  <a:schemeClr val="accent2">
                    <a:lumMod val="75000"/>
                  </a:schemeClr>
                </a:solidFill>
              </a:rPr>
              <a:t>Számviteli törvény változásai</a:t>
            </a:r>
            <a:endParaRPr lang="hu-HU" dirty="0"/>
          </a:p>
        </p:txBody>
      </p:sp>
    </p:spTree>
    <p:extLst>
      <p:ext uri="{BB962C8B-B14F-4D97-AF65-F5344CB8AC3E}">
        <p14:creationId xmlns="" xmlns:p14="http://schemas.microsoft.com/office/powerpoint/2010/main" val="1892389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marL="109537" indent="0">
              <a:buNone/>
            </a:pPr>
            <a:r>
              <a:rPr lang="hu-HU" sz="2800" b="1" dirty="0" smtClean="0">
                <a:solidFill>
                  <a:schemeClr val="accent2">
                    <a:lumMod val="75000"/>
                  </a:schemeClr>
                </a:solidFill>
                <a:effectLst>
                  <a:outerShdw blurRad="38100" dist="38100" dir="2700000" algn="tl">
                    <a:srgbClr val="000000">
                      <a:alpha val="43137"/>
                    </a:srgbClr>
                  </a:outerShdw>
                </a:effectLst>
              </a:rPr>
              <a:t>13. Mérleg szerinti eredmény meghatározása osztalék jóváhagyásakor </a:t>
            </a:r>
            <a:endParaRPr lang="hu-HU" sz="2800" b="1" dirty="0">
              <a:solidFill>
                <a:schemeClr val="accent2">
                  <a:lumMod val="75000"/>
                </a:schemeClr>
              </a:solidFill>
              <a:effectLst>
                <a:outerShdw blurRad="38100" dist="38100" dir="2700000" algn="tl">
                  <a:srgbClr val="000000">
                    <a:alpha val="43137"/>
                  </a:srgbClr>
                </a:outerShdw>
              </a:effectLst>
            </a:endParaRPr>
          </a:p>
          <a:p>
            <a:pPr>
              <a:buFont typeface="Courier New" pitchFamily="49" charset="0"/>
              <a:buChar char="o"/>
            </a:pPr>
            <a:r>
              <a:rPr lang="hu-HU" sz="2800" b="1" dirty="0" smtClean="0">
                <a:solidFill>
                  <a:schemeClr val="accent4">
                    <a:lumMod val="75000"/>
                  </a:schemeClr>
                </a:solidFill>
              </a:rPr>
              <a:t>Pontosításra került, hogy ha a negatív adózott eredmény osztalékfizetésre tekintettel a </a:t>
            </a:r>
            <a:r>
              <a:rPr lang="hu-HU" sz="2800" b="1" dirty="0" smtClean="0">
                <a:solidFill>
                  <a:schemeClr val="accent6">
                    <a:lumMod val="75000"/>
                  </a:schemeClr>
                </a:solidFill>
              </a:rPr>
              <a:t>szabad eredménytartalékból kiegészítésre </a:t>
            </a:r>
            <a:r>
              <a:rPr lang="hu-HU" sz="2800" b="1" dirty="0" smtClean="0">
                <a:solidFill>
                  <a:schemeClr val="accent4">
                    <a:lumMod val="75000"/>
                  </a:schemeClr>
                </a:solidFill>
              </a:rPr>
              <a:t>kerül, akkor annak összege a </a:t>
            </a:r>
            <a:r>
              <a:rPr lang="hu-HU" sz="2800" b="1" dirty="0" smtClean="0">
                <a:solidFill>
                  <a:schemeClr val="accent6">
                    <a:lumMod val="75000"/>
                  </a:schemeClr>
                </a:solidFill>
              </a:rPr>
              <a:t>jóváhagyott osztalékkal egyezik </a:t>
            </a:r>
            <a:r>
              <a:rPr lang="hu-HU" sz="2800" b="1" dirty="0" smtClean="0">
                <a:solidFill>
                  <a:schemeClr val="accent4">
                    <a:lumMod val="75000"/>
                  </a:schemeClr>
                </a:solidFill>
              </a:rPr>
              <a:t>meg, tehát a mérleg szerinti eredmény az adózott eredmény összegével egyező, negatív érték  marad!</a:t>
            </a:r>
            <a:endParaRPr lang="hu-HU" dirty="0"/>
          </a:p>
        </p:txBody>
      </p:sp>
      <p:sp>
        <p:nvSpPr>
          <p:cNvPr id="3" name="Cím 2"/>
          <p:cNvSpPr>
            <a:spLocks noGrp="1"/>
          </p:cNvSpPr>
          <p:nvPr>
            <p:ph type="title"/>
          </p:nvPr>
        </p:nvSpPr>
        <p:spPr/>
        <p:txBody>
          <a:bodyPr/>
          <a:lstStyle/>
          <a:p>
            <a:r>
              <a:rPr lang="hu-HU" dirty="0">
                <a:solidFill>
                  <a:schemeClr val="accent2">
                    <a:lumMod val="75000"/>
                  </a:schemeClr>
                </a:solidFill>
              </a:rPr>
              <a:t>Számviteli törvény változásai</a:t>
            </a:r>
            <a:endParaRPr lang="hu-HU" dirty="0"/>
          </a:p>
        </p:txBody>
      </p:sp>
    </p:spTree>
    <p:extLst>
      <p:ext uri="{BB962C8B-B14F-4D97-AF65-F5344CB8AC3E}">
        <p14:creationId xmlns="" xmlns:p14="http://schemas.microsoft.com/office/powerpoint/2010/main" val="5199665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marL="109537" indent="0">
              <a:buNone/>
            </a:pPr>
            <a:r>
              <a:rPr lang="hu-HU" sz="2600" b="1" dirty="0" smtClean="0">
                <a:solidFill>
                  <a:schemeClr val="accent2">
                    <a:lumMod val="75000"/>
                  </a:schemeClr>
                </a:solidFill>
                <a:effectLst>
                  <a:outerShdw blurRad="38100" dist="38100" dir="2700000" algn="tl">
                    <a:srgbClr val="000000">
                      <a:alpha val="43137"/>
                    </a:srgbClr>
                  </a:outerShdw>
                </a:effectLst>
              </a:rPr>
              <a:t>14. Konszolidált beszámoló készítési kötelezettség</a:t>
            </a:r>
          </a:p>
          <a:p>
            <a:pPr>
              <a:buFont typeface="Courier New" pitchFamily="49" charset="0"/>
              <a:buChar char="o"/>
            </a:pPr>
            <a:r>
              <a:rPr lang="hu-HU" sz="2600" b="1" dirty="0" smtClean="0">
                <a:solidFill>
                  <a:schemeClr val="accent4">
                    <a:lumMod val="75000"/>
                  </a:schemeClr>
                </a:solidFill>
              </a:rPr>
              <a:t>Konszolidált beszámoló készítésekor IFRS beszámoló esetén a </a:t>
            </a:r>
            <a:r>
              <a:rPr lang="hu-HU" sz="2600" b="1" dirty="0" smtClean="0">
                <a:solidFill>
                  <a:schemeClr val="accent6">
                    <a:lumMod val="75000"/>
                  </a:schemeClr>
                </a:solidFill>
              </a:rPr>
              <a:t>konszolidálási kört </a:t>
            </a:r>
            <a:r>
              <a:rPr lang="hu-HU" sz="2600" b="1" dirty="0" smtClean="0">
                <a:solidFill>
                  <a:schemeClr val="accent4">
                    <a:lumMod val="75000"/>
                  </a:schemeClr>
                </a:solidFill>
              </a:rPr>
              <a:t>az IFRS szabályai határozzák meg (kötelező vagy mentes kör)</a:t>
            </a:r>
          </a:p>
          <a:p>
            <a:pPr marL="109537" indent="0">
              <a:buNone/>
            </a:pPr>
            <a:r>
              <a:rPr lang="hu-HU" sz="2600" b="1" dirty="0" smtClean="0">
                <a:solidFill>
                  <a:schemeClr val="accent2">
                    <a:lumMod val="75000"/>
                  </a:schemeClr>
                </a:solidFill>
                <a:effectLst>
                  <a:outerShdw blurRad="38100" dist="38100" dir="2700000" algn="tl">
                    <a:srgbClr val="000000">
                      <a:alpha val="43137"/>
                    </a:srgbClr>
                  </a:outerShdw>
                </a:effectLst>
              </a:rPr>
              <a:t>15. Üzleti év megváltozása </a:t>
            </a:r>
          </a:p>
          <a:p>
            <a:pPr>
              <a:buFont typeface="Courier New" pitchFamily="49" charset="0"/>
              <a:buChar char="o"/>
            </a:pPr>
            <a:r>
              <a:rPr lang="hu-HU" sz="2600" b="1" dirty="0" smtClean="0">
                <a:solidFill>
                  <a:schemeClr val="accent4">
                    <a:lumMod val="75000"/>
                  </a:schemeClr>
                </a:solidFill>
              </a:rPr>
              <a:t>Törlésre került, hogy a megváltozott üzleti év esetén a </a:t>
            </a:r>
            <a:r>
              <a:rPr lang="hu-HU" sz="2600" b="1" dirty="0" smtClean="0">
                <a:solidFill>
                  <a:schemeClr val="accent6">
                    <a:lumMod val="75000"/>
                  </a:schemeClr>
                </a:solidFill>
              </a:rPr>
              <a:t>bázisadatok </a:t>
            </a:r>
            <a:r>
              <a:rPr lang="hu-HU" sz="2600" b="1" dirty="0" smtClean="0">
                <a:solidFill>
                  <a:schemeClr val="accent4">
                    <a:lumMod val="75000"/>
                  </a:schemeClr>
                </a:solidFill>
              </a:rPr>
              <a:t>megváltozott időszakra vonatkozó </a:t>
            </a:r>
            <a:r>
              <a:rPr lang="hu-HU" sz="2600" b="1" dirty="0" smtClean="0">
                <a:solidFill>
                  <a:schemeClr val="accent6">
                    <a:lumMod val="75000"/>
                  </a:schemeClr>
                </a:solidFill>
              </a:rPr>
              <a:t>bemutatása</a:t>
            </a:r>
            <a:r>
              <a:rPr lang="hu-HU" sz="2600" b="1" dirty="0" smtClean="0">
                <a:solidFill>
                  <a:schemeClr val="accent4">
                    <a:lumMod val="75000"/>
                  </a:schemeClr>
                </a:solidFill>
              </a:rPr>
              <a:t> is kötelező</a:t>
            </a:r>
            <a:endParaRPr lang="hu-HU" sz="2600" dirty="0"/>
          </a:p>
          <a:p>
            <a:pPr>
              <a:buFont typeface="Courier New" pitchFamily="49" charset="0"/>
              <a:buChar char="o"/>
            </a:pPr>
            <a:endParaRPr lang="hu-HU" dirty="0"/>
          </a:p>
        </p:txBody>
      </p:sp>
      <p:sp>
        <p:nvSpPr>
          <p:cNvPr id="3" name="Cím 2"/>
          <p:cNvSpPr>
            <a:spLocks noGrp="1"/>
          </p:cNvSpPr>
          <p:nvPr>
            <p:ph type="title"/>
          </p:nvPr>
        </p:nvSpPr>
        <p:spPr/>
        <p:txBody>
          <a:bodyPr/>
          <a:lstStyle/>
          <a:p>
            <a:r>
              <a:rPr lang="hu-HU" dirty="0">
                <a:solidFill>
                  <a:schemeClr val="accent2">
                    <a:lumMod val="75000"/>
                  </a:schemeClr>
                </a:solidFill>
              </a:rPr>
              <a:t>Számviteli törvény változásai</a:t>
            </a:r>
            <a:endParaRPr lang="hu-HU" dirty="0"/>
          </a:p>
        </p:txBody>
      </p:sp>
    </p:spTree>
    <p:extLst>
      <p:ext uri="{BB962C8B-B14F-4D97-AF65-F5344CB8AC3E}">
        <p14:creationId xmlns="" xmlns:p14="http://schemas.microsoft.com/office/powerpoint/2010/main" val="2340058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marL="109537" indent="0">
              <a:buNone/>
            </a:pPr>
            <a:r>
              <a:rPr lang="hu-HU" sz="2800" b="1" dirty="0" smtClean="0">
                <a:solidFill>
                  <a:schemeClr val="accent2">
                    <a:lumMod val="75000"/>
                  </a:schemeClr>
                </a:solidFill>
                <a:effectLst>
                  <a:outerShdw blurRad="38100" dist="38100" dir="2700000" algn="tl">
                    <a:srgbClr val="000000">
                      <a:alpha val="43137"/>
                    </a:srgbClr>
                  </a:outerShdw>
                </a:effectLst>
              </a:rPr>
              <a:t>16. Fizetési határidőhöz kapcsolódó engedmény (skontó) elszámolása</a:t>
            </a:r>
            <a:endParaRPr lang="hu-HU" sz="2800" b="1" dirty="0">
              <a:solidFill>
                <a:schemeClr val="accent2">
                  <a:lumMod val="75000"/>
                </a:schemeClr>
              </a:solidFill>
              <a:effectLst>
                <a:outerShdw blurRad="38100" dist="38100" dir="2700000" algn="tl">
                  <a:srgbClr val="000000">
                    <a:alpha val="43137"/>
                  </a:srgbClr>
                </a:outerShdw>
              </a:effectLst>
            </a:endParaRPr>
          </a:p>
          <a:p>
            <a:pPr>
              <a:buFont typeface="Courier New" pitchFamily="49" charset="0"/>
              <a:buChar char="o"/>
            </a:pPr>
            <a:r>
              <a:rPr lang="hu-HU" sz="2000" b="1" dirty="0" smtClean="0">
                <a:solidFill>
                  <a:schemeClr val="accent4">
                    <a:lumMod val="75000"/>
                  </a:schemeClr>
                </a:solidFill>
              </a:rPr>
              <a:t>Ha az </a:t>
            </a:r>
            <a:r>
              <a:rPr lang="hu-HU" sz="2000" b="1" dirty="0" smtClean="0">
                <a:solidFill>
                  <a:schemeClr val="accent6">
                    <a:lumMod val="75000"/>
                  </a:schemeClr>
                </a:solidFill>
              </a:rPr>
              <a:t>utólagos engedményt számlázzák</a:t>
            </a:r>
            <a:r>
              <a:rPr lang="hu-HU" sz="2000" b="1" dirty="0" smtClean="0">
                <a:solidFill>
                  <a:schemeClr val="accent4">
                    <a:lumMod val="75000"/>
                  </a:schemeClr>
                </a:solidFill>
              </a:rPr>
              <a:t>, akkor a feleknél számlahelyesbítéssel az eredeti bevétel, ráfordítás és az áfa változik</a:t>
            </a:r>
          </a:p>
          <a:p>
            <a:pPr>
              <a:buFont typeface="Courier New" pitchFamily="49" charset="0"/>
              <a:buChar char="o"/>
            </a:pPr>
            <a:r>
              <a:rPr lang="hu-HU" sz="2000" b="1" dirty="0" smtClean="0">
                <a:solidFill>
                  <a:schemeClr val="accent4">
                    <a:lumMod val="75000"/>
                  </a:schemeClr>
                </a:solidFill>
              </a:rPr>
              <a:t>Ha </a:t>
            </a:r>
            <a:r>
              <a:rPr lang="hu-HU" sz="2000" b="1" dirty="0" smtClean="0">
                <a:solidFill>
                  <a:schemeClr val="accent6">
                    <a:lumMod val="75000"/>
                  </a:schemeClr>
                </a:solidFill>
              </a:rPr>
              <a:t>nem számlázták</a:t>
            </a:r>
            <a:r>
              <a:rPr lang="hu-HU" sz="2000" b="1" dirty="0" smtClean="0">
                <a:solidFill>
                  <a:schemeClr val="accent4">
                    <a:lumMod val="75000"/>
                  </a:schemeClr>
                </a:solidFill>
              </a:rPr>
              <a:t>, akkor a számviteli elszámolásban vagy a szerződésben meghatározott késedelmi kamat mértéket vagy a </a:t>
            </a:r>
            <a:r>
              <a:rPr lang="hu-HU" sz="2000" b="1" dirty="0" err="1" smtClean="0">
                <a:solidFill>
                  <a:schemeClr val="accent4">
                    <a:lumMod val="75000"/>
                  </a:schemeClr>
                </a:solidFill>
              </a:rPr>
              <a:t>Ptk</a:t>
            </a:r>
            <a:r>
              <a:rPr lang="hu-HU" sz="2000" b="1" dirty="0" smtClean="0">
                <a:solidFill>
                  <a:schemeClr val="accent4">
                    <a:lumMod val="75000"/>
                  </a:schemeClr>
                </a:solidFill>
              </a:rPr>
              <a:t> szerinti kamat mértékét vették alapul az utólagos engedmény elszámolásához</a:t>
            </a:r>
          </a:p>
          <a:p>
            <a:pPr>
              <a:buFont typeface="Courier New" pitchFamily="49" charset="0"/>
              <a:buChar char="o"/>
            </a:pPr>
            <a:r>
              <a:rPr lang="hu-HU" sz="2000" b="1" dirty="0" smtClean="0">
                <a:solidFill>
                  <a:schemeClr val="accent4">
                    <a:lumMod val="75000"/>
                  </a:schemeClr>
                </a:solidFill>
              </a:rPr>
              <a:t>A módosítás szerint </a:t>
            </a:r>
            <a:r>
              <a:rPr lang="hu-HU" sz="2000" b="1" dirty="0" smtClean="0">
                <a:solidFill>
                  <a:schemeClr val="accent6">
                    <a:lumMod val="75000"/>
                  </a:schemeClr>
                </a:solidFill>
              </a:rPr>
              <a:t>a bruttó kötelezettség 3%-áig az engedmény pénzügyi bevétel/ráfordítás, efelett </a:t>
            </a:r>
            <a:r>
              <a:rPr lang="hu-HU" sz="2000" b="1" dirty="0" smtClean="0">
                <a:solidFill>
                  <a:schemeClr val="accent4">
                    <a:lumMod val="75000"/>
                  </a:schemeClr>
                </a:solidFill>
              </a:rPr>
              <a:t>pedig, mint </a:t>
            </a:r>
            <a:r>
              <a:rPr lang="hu-HU" sz="2000" b="1" dirty="0" smtClean="0">
                <a:solidFill>
                  <a:schemeClr val="accent6">
                    <a:lumMod val="75000"/>
                  </a:schemeClr>
                </a:solidFill>
              </a:rPr>
              <a:t>elengedett </a:t>
            </a:r>
            <a:r>
              <a:rPr lang="hu-HU" sz="2000" b="1" dirty="0" smtClean="0">
                <a:solidFill>
                  <a:schemeClr val="accent4">
                    <a:lumMod val="75000"/>
                  </a:schemeClr>
                </a:solidFill>
              </a:rPr>
              <a:t>követelés/kötelezettség rendkívüli tétel</a:t>
            </a:r>
            <a:endParaRPr lang="hu-HU" dirty="0"/>
          </a:p>
        </p:txBody>
      </p:sp>
      <p:sp>
        <p:nvSpPr>
          <p:cNvPr id="3" name="Cím 2"/>
          <p:cNvSpPr>
            <a:spLocks noGrp="1"/>
          </p:cNvSpPr>
          <p:nvPr>
            <p:ph type="title"/>
          </p:nvPr>
        </p:nvSpPr>
        <p:spPr/>
        <p:txBody>
          <a:bodyPr/>
          <a:lstStyle/>
          <a:p>
            <a:r>
              <a:rPr lang="hu-HU" dirty="0">
                <a:solidFill>
                  <a:schemeClr val="accent2">
                    <a:lumMod val="75000"/>
                  </a:schemeClr>
                </a:solidFill>
              </a:rPr>
              <a:t>Számviteli törvény változásai</a:t>
            </a:r>
            <a:endParaRPr lang="hu-HU" dirty="0"/>
          </a:p>
        </p:txBody>
      </p:sp>
    </p:spTree>
    <p:extLst>
      <p:ext uri="{BB962C8B-B14F-4D97-AF65-F5344CB8AC3E}">
        <p14:creationId xmlns="" xmlns:p14="http://schemas.microsoft.com/office/powerpoint/2010/main" val="7699724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marL="109537" indent="0">
              <a:buNone/>
            </a:pPr>
            <a:endParaRPr lang="hu-HU" sz="2000" b="1" dirty="0" smtClean="0">
              <a:solidFill>
                <a:schemeClr val="accent2">
                  <a:lumMod val="75000"/>
                </a:schemeClr>
              </a:solidFill>
              <a:effectLst>
                <a:outerShdw blurRad="38100" dist="38100" dir="2700000" algn="tl">
                  <a:srgbClr val="000000">
                    <a:alpha val="43137"/>
                  </a:srgbClr>
                </a:outerShdw>
              </a:effectLst>
            </a:endParaRPr>
          </a:p>
          <a:p>
            <a:pPr marL="109537" indent="0">
              <a:buNone/>
            </a:pPr>
            <a:r>
              <a:rPr lang="hu-HU" sz="2000" b="1" dirty="0" err="1" smtClean="0">
                <a:solidFill>
                  <a:schemeClr val="accent2">
                    <a:lumMod val="75000"/>
                  </a:schemeClr>
                </a:solidFill>
                <a:effectLst>
                  <a:outerShdw blurRad="38100" dist="38100" dir="2700000" algn="tl">
                    <a:srgbClr val="000000">
                      <a:alpha val="43137"/>
                    </a:srgbClr>
                  </a:outerShdw>
                </a:effectLst>
              </a:rPr>
              <a:t>Mikrogazdálkodói</a:t>
            </a:r>
            <a:r>
              <a:rPr lang="hu-HU" sz="2000" b="1" dirty="0" smtClean="0">
                <a:solidFill>
                  <a:schemeClr val="accent2">
                    <a:lumMod val="75000"/>
                  </a:schemeClr>
                </a:solidFill>
                <a:effectLst>
                  <a:outerShdw blurRad="38100" dist="38100" dir="2700000" algn="tl">
                    <a:srgbClr val="000000">
                      <a:alpha val="43137"/>
                    </a:srgbClr>
                  </a:outerShdw>
                </a:effectLst>
              </a:rPr>
              <a:t> egyszerűsített éves beszámoló</a:t>
            </a:r>
          </a:p>
          <a:p>
            <a:pPr>
              <a:buFont typeface="Courier New" pitchFamily="49" charset="0"/>
              <a:buChar char="o"/>
            </a:pPr>
            <a:r>
              <a:rPr lang="hu-HU" sz="2000" b="1" dirty="0" smtClean="0">
                <a:solidFill>
                  <a:schemeClr val="accent4">
                    <a:lumMod val="75000"/>
                  </a:schemeClr>
                </a:solidFill>
              </a:rPr>
              <a:t>2013-tól alkalmazható új beszámolási forma</a:t>
            </a:r>
          </a:p>
          <a:p>
            <a:pPr>
              <a:buFont typeface="Courier New" pitchFamily="49" charset="0"/>
              <a:buChar char="o"/>
            </a:pPr>
            <a:r>
              <a:rPr lang="hu-HU" sz="2000" b="1" dirty="0" smtClean="0">
                <a:solidFill>
                  <a:schemeClr val="accent4">
                    <a:lumMod val="75000"/>
                  </a:schemeClr>
                </a:solidFill>
              </a:rPr>
              <a:t>Filozófiája: az </a:t>
            </a:r>
            <a:r>
              <a:rPr lang="hu-HU" sz="2000" b="1" dirty="0" err="1" smtClean="0">
                <a:solidFill>
                  <a:schemeClr val="accent4">
                    <a:lumMod val="75000"/>
                  </a:schemeClr>
                </a:solidFill>
              </a:rPr>
              <a:t>Szt</a:t>
            </a:r>
            <a:r>
              <a:rPr lang="hu-HU" sz="2000" b="1" dirty="0" smtClean="0">
                <a:solidFill>
                  <a:schemeClr val="accent4">
                    <a:lumMod val="75000"/>
                  </a:schemeClr>
                </a:solidFill>
              </a:rPr>
              <a:t> szerinti beszámolónak a megbízható, valós képet kell mutatnia, a </a:t>
            </a:r>
            <a:r>
              <a:rPr lang="hu-HU" sz="2000" b="1" dirty="0" err="1" smtClean="0">
                <a:solidFill>
                  <a:schemeClr val="accent4">
                    <a:lumMod val="75000"/>
                  </a:schemeClr>
                </a:solidFill>
              </a:rPr>
              <a:t>mikrogazdálkodói</a:t>
            </a:r>
            <a:r>
              <a:rPr lang="hu-HU" sz="2000" b="1" dirty="0" smtClean="0">
                <a:solidFill>
                  <a:schemeClr val="accent4">
                    <a:lumMod val="75000"/>
                  </a:schemeClr>
                </a:solidFill>
              </a:rPr>
              <a:t> beszámolónál a szabályokat kell betartani!</a:t>
            </a:r>
          </a:p>
          <a:p>
            <a:pPr marL="109537" indent="0">
              <a:buNone/>
            </a:pPr>
            <a:r>
              <a:rPr lang="hu-HU" sz="2000" b="1" dirty="0" smtClean="0">
                <a:solidFill>
                  <a:schemeClr val="accent4">
                    <a:lumMod val="75000"/>
                  </a:schemeClr>
                </a:solidFill>
              </a:rPr>
              <a:t>A könyvvezetés sajátosságai</a:t>
            </a:r>
          </a:p>
          <a:p>
            <a:pPr>
              <a:buFont typeface="Courier New" pitchFamily="49" charset="0"/>
              <a:buChar char="o"/>
            </a:pPr>
            <a:r>
              <a:rPr lang="hu-HU" sz="2000" b="1" dirty="0" smtClean="0">
                <a:solidFill>
                  <a:schemeClr val="accent4">
                    <a:lumMod val="75000"/>
                  </a:schemeClr>
                </a:solidFill>
              </a:rPr>
              <a:t>A 398/2012. (XII.20.) Korm. rendelet előírásait kötelező alkalmazni, amire ez nem tér ki, az </a:t>
            </a:r>
            <a:r>
              <a:rPr lang="hu-HU" sz="2000" b="1" dirty="0" err="1" smtClean="0">
                <a:solidFill>
                  <a:schemeClr val="accent4">
                    <a:lumMod val="75000"/>
                  </a:schemeClr>
                </a:solidFill>
              </a:rPr>
              <a:t>Szt</a:t>
            </a:r>
            <a:r>
              <a:rPr lang="hu-HU" sz="2000" b="1" dirty="0" smtClean="0">
                <a:solidFill>
                  <a:schemeClr val="accent4">
                    <a:lumMod val="75000"/>
                  </a:schemeClr>
                </a:solidFill>
              </a:rPr>
              <a:t> vonatkozik</a:t>
            </a:r>
          </a:p>
          <a:p>
            <a:pPr>
              <a:buFont typeface="Courier New" pitchFamily="49" charset="0"/>
              <a:buChar char="o"/>
            </a:pPr>
            <a:r>
              <a:rPr lang="hu-HU" sz="2000" b="1" dirty="0" smtClean="0">
                <a:solidFill>
                  <a:schemeClr val="accent4">
                    <a:lumMod val="75000"/>
                  </a:schemeClr>
                </a:solidFill>
              </a:rPr>
              <a:t>Kötött számlakeret alkalmazása esetén nem kell számlarendet készíteni</a:t>
            </a:r>
          </a:p>
          <a:p>
            <a:pPr>
              <a:buFont typeface="Courier New" pitchFamily="49" charset="0"/>
              <a:buChar char="o"/>
            </a:pPr>
            <a:r>
              <a:rPr lang="hu-HU" sz="2000" b="1" dirty="0" smtClean="0">
                <a:solidFill>
                  <a:schemeClr val="accent4">
                    <a:lumMod val="75000"/>
                  </a:schemeClr>
                </a:solidFill>
              </a:rPr>
              <a:t>A számlakeret bővítése esetén a számlarend kötelező</a:t>
            </a:r>
            <a:endParaRPr lang="hu-HU" sz="2000" dirty="0" smtClean="0"/>
          </a:p>
          <a:p>
            <a:pPr>
              <a:buFont typeface="Courier New" pitchFamily="49" charset="0"/>
              <a:buChar char="o"/>
            </a:pPr>
            <a:endParaRPr lang="hu-HU" sz="2600" b="1" dirty="0" smtClean="0">
              <a:solidFill>
                <a:schemeClr val="accent4">
                  <a:lumMod val="75000"/>
                </a:schemeClr>
              </a:solidFill>
            </a:endParaRPr>
          </a:p>
          <a:p>
            <a:pPr lvl="1">
              <a:buFont typeface="Wingdings" pitchFamily="2" charset="2"/>
              <a:buChar char="Ø"/>
            </a:pPr>
            <a:endParaRPr lang="hu-HU" sz="2600" b="1" dirty="0">
              <a:solidFill>
                <a:schemeClr val="accent4">
                  <a:lumMod val="75000"/>
                </a:schemeClr>
              </a:solidFill>
            </a:endParaRPr>
          </a:p>
          <a:p>
            <a:pPr marL="623887" indent="-514350">
              <a:buFont typeface="+mj-lt"/>
              <a:buAutoNum type="alphaLcParenR"/>
            </a:pPr>
            <a:endParaRPr lang="hu-HU" dirty="0"/>
          </a:p>
        </p:txBody>
      </p:sp>
      <p:sp>
        <p:nvSpPr>
          <p:cNvPr id="3" name="Cím 2"/>
          <p:cNvSpPr>
            <a:spLocks noGrp="1"/>
          </p:cNvSpPr>
          <p:nvPr>
            <p:ph type="title"/>
          </p:nvPr>
        </p:nvSpPr>
        <p:spPr/>
        <p:txBody>
          <a:bodyPr>
            <a:noAutofit/>
          </a:bodyPr>
          <a:lstStyle/>
          <a:p>
            <a:r>
              <a:rPr lang="hu-HU" sz="3600" dirty="0" err="1" smtClean="0">
                <a:solidFill>
                  <a:schemeClr val="accent2">
                    <a:lumMod val="75000"/>
                  </a:schemeClr>
                </a:solidFill>
                <a:effectLst>
                  <a:outerShdw blurRad="38100" dist="38100" dir="2700000" algn="tl">
                    <a:srgbClr val="000000">
                      <a:alpha val="43137"/>
                    </a:srgbClr>
                  </a:outerShdw>
                </a:effectLst>
              </a:rPr>
              <a:t>Szt</a:t>
            </a:r>
            <a:r>
              <a:rPr lang="hu-HU" sz="3600" dirty="0" smtClean="0">
                <a:solidFill>
                  <a:schemeClr val="accent2">
                    <a:lumMod val="75000"/>
                  </a:schemeClr>
                </a:solidFill>
                <a:effectLst>
                  <a:outerShdw blurRad="38100" dist="38100" dir="2700000" algn="tl">
                    <a:srgbClr val="000000">
                      <a:alpha val="43137"/>
                    </a:srgbClr>
                  </a:outerShdw>
                </a:effectLst>
              </a:rPr>
              <a:t> változás </a:t>
            </a:r>
            <a:r>
              <a:rPr lang="hu-HU" sz="3600" dirty="0" err="1" smtClean="0">
                <a:solidFill>
                  <a:schemeClr val="accent2">
                    <a:lumMod val="75000"/>
                  </a:schemeClr>
                </a:solidFill>
                <a:effectLst>
                  <a:outerShdw blurRad="38100" dist="38100" dir="2700000" algn="tl">
                    <a:srgbClr val="000000">
                      <a:alpha val="43137"/>
                    </a:srgbClr>
                  </a:outerShdw>
                </a:effectLst>
              </a:rPr>
              <a:t>-Mikrogazdálkodói</a:t>
            </a:r>
            <a:r>
              <a:rPr lang="hu-HU" sz="3600" dirty="0" smtClean="0">
                <a:solidFill>
                  <a:schemeClr val="accent2">
                    <a:lumMod val="75000"/>
                  </a:schemeClr>
                </a:solidFill>
                <a:effectLst>
                  <a:outerShdw blurRad="38100" dist="38100" dir="2700000" algn="tl">
                    <a:srgbClr val="000000">
                      <a:alpha val="43137"/>
                    </a:srgbClr>
                  </a:outerShdw>
                </a:effectLst>
              </a:rPr>
              <a:t> egyszerűsített éves beszámoló</a:t>
            </a:r>
            <a:endParaRPr lang="hu-HU" sz="3600" dirty="0"/>
          </a:p>
        </p:txBody>
      </p:sp>
    </p:spTree>
    <p:extLst>
      <p:ext uri="{BB962C8B-B14F-4D97-AF65-F5344CB8AC3E}">
        <p14:creationId xmlns="" xmlns:p14="http://schemas.microsoft.com/office/powerpoint/2010/main" val="21215458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a:buFont typeface="Courier New" pitchFamily="49" charset="0"/>
              <a:buChar char="o"/>
            </a:pPr>
            <a:r>
              <a:rPr lang="hu-HU" sz="2000" b="1" dirty="0" smtClean="0">
                <a:solidFill>
                  <a:schemeClr val="accent4">
                    <a:lumMod val="75000"/>
                  </a:schemeClr>
                </a:solidFill>
              </a:rPr>
              <a:t>Választhatóság feltételei</a:t>
            </a:r>
          </a:p>
          <a:p>
            <a:pPr>
              <a:buFont typeface="Courier New" pitchFamily="49" charset="0"/>
              <a:buChar char="o"/>
            </a:pPr>
            <a:endParaRPr lang="hu-HU" sz="2000" b="1" dirty="0">
              <a:solidFill>
                <a:schemeClr val="accent4">
                  <a:lumMod val="75000"/>
                </a:schemeClr>
              </a:solidFill>
            </a:endParaRPr>
          </a:p>
          <a:p>
            <a:pPr marL="623887" indent="-514350">
              <a:buFont typeface="+mj-lt"/>
              <a:buAutoNum type="alphaLcParenR"/>
            </a:pPr>
            <a:r>
              <a:rPr lang="hu-HU" sz="2000" b="1" dirty="0">
                <a:solidFill>
                  <a:schemeClr val="accent4">
                    <a:lumMod val="75000"/>
                  </a:schemeClr>
                </a:solidFill>
              </a:rPr>
              <a:t>A társaság könyvvizsgálatra </a:t>
            </a:r>
            <a:r>
              <a:rPr lang="hu-HU" sz="2000" b="1" dirty="0">
                <a:solidFill>
                  <a:schemeClr val="accent6">
                    <a:lumMod val="75000"/>
                  </a:schemeClr>
                </a:solidFill>
              </a:rPr>
              <a:t>nem </a:t>
            </a:r>
            <a:r>
              <a:rPr lang="hu-HU" sz="2000" b="1" dirty="0">
                <a:solidFill>
                  <a:schemeClr val="accent4">
                    <a:lumMod val="75000"/>
                  </a:schemeClr>
                </a:solidFill>
              </a:rPr>
              <a:t>kötelezett </a:t>
            </a:r>
          </a:p>
          <a:p>
            <a:pPr marL="623887" indent="-514350">
              <a:buFont typeface="+mj-lt"/>
              <a:buAutoNum type="alphaLcParenR"/>
            </a:pPr>
            <a:r>
              <a:rPr lang="hu-HU" sz="2000" b="1" dirty="0">
                <a:solidFill>
                  <a:schemeClr val="accent4">
                    <a:lumMod val="75000"/>
                  </a:schemeClr>
                </a:solidFill>
              </a:rPr>
              <a:t>Két egymást követő évben a meghatározott három mutató közül legalább kettő nem haladja meg a határértéket</a:t>
            </a:r>
          </a:p>
          <a:p>
            <a:pPr lvl="1">
              <a:buFont typeface="Wingdings" pitchFamily="2" charset="2"/>
              <a:buChar char="Ø"/>
            </a:pPr>
            <a:r>
              <a:rPr lang="hu-HU" sz="2000" b="1" dirty="0">
                <a:solidFill>
                  <a:schemeClr val="accent4">
                    <a:lumMod val="75000"/>
                  </a:schemeClr>
                </a:solidFill>
              </a:rPr>
              <a:t>Mérlegfőösszeg a 100 millió forintot,</a:t>
            </a:r>
          </a:p>
          <a:p>
            <a:pPr lvl="1">
              <a:buFont typeface="Wingdings" pitchFamily="2" charset="2"/>
              <a:buChar char="Ø"/>
            </a:pPr>
            <a:r>
              <a:rPr lang="hu-HU" sz="2000" b="1" dirty="0">
                <a:solidFill>
                  <a:schemeClr val="accent4">
                    <a:lumMod val="75000"/>
                  </a:schemeClr>
                </a:solidFill>
              </a:rPr>
              <a:t>Árbevétel a 200 millió forintot</a:t>
            </a:r>
          </a:p>
          <a:p>
            <a:pPr lvl="1">
              <a:buFont typeface="Wingdings" pitchFamily="2" charset="2"/>
              <a:buChar char="Ø"/>
            </a:pPr>
            <a:r>
              <a:rPr lang="hu-HU" sz="2000" b="1" dirty="0">
                <a:solidFill>
                  <a:schemeClr val="accent4">
                    <a:lumMod val="75000"/>
                  </a:schemeClr>
                </a:solidFill>
              </a:rPr>
              <a:t>Foglalkoztatott létszám a 10 </a:t>
            </a:r>
            <a:r>
              <a:rPr lang="hu-HU" sz="2000" b="1" dirty="0" smtClean="0">
                <a:solidFill>
                  <a:schemeClr val="accent4">
                    <a:lumMod val="75000"/>
                  </a:schemeClr>
                </a:solidFill>
              </a:rPr>
              <a:t>főt</a:t>
            </a:r>
          </a:p>
          <a:p>
            <a:pPr lvl="1">
              <a:buNone/>
            </a:pPr>
            <a:r>
              <a:rPr lang="hu-HU" sz="2000" b="1" dirty="0" smtClean="0">
                <a:solidFill>
                  <a:schemeClr val="accent4">
                    <a:lumMod val="75000"/>
                  </a:schemeClr>
                </a:solidFill>
              </a:rPr>
              <a:t>A választást nem kell bejelenteni, elég a beszámoló készítésekor alkalmazni</a:t>
            </a:r>
          </a:p>
          <a:p>
            <a:pPr lvl="1">
              <a:buNone/>
            </a:pPr>
            <a:r>
              <a:rPr lang="hu-HU" sz="2000" b="1" dirty="0" smtClean="0">
                <a:solidFill>
                  <a:schemeClr val="accent4">
                    <a:lumMod val="75000"/>
                  </a:schemeClr>
                </a:solidFill>
              </a:rPr>
              <a:t>A választástól a követő három évben eltérni nem lehet!</a:t>
            </a:r>
          </a:p>
          <a:p>
            <a:pPr lvl="1">
              <a:buNone/>
            </a:pPr>
            <a:endParaRPr lang="hu-HU" sz="2000" b="1" dirty="0" smtClean="0">
              <a:solidFill>
                <a:schemeClr val="accent4">
                  <a:lumMod val="75000"/>
                </a:schemeClr>
              </a:solidFill>
            </a:endParaRPr>
          </a:p>
          <a:p>
            <a:pPr lvl="1">
              <a:buNone/>
            </a:pPr>
            <a:endParaRPr lang="hu-HU" sz="2400" b="1" dirty="0" smtClean="0">
              <a:solidFill>
                <a:schemeClr val="accent4">
                  <a:lumMod val="75000"/>
                </a:schemeClr>
              </a:solidFill>
            </a:endParaRPr>
          </a:p>
          <a:p>
            <a:pPr lvl="1">
              <a:buNone/>
            </a:pPr>
            <a:endParaRPr lang="hu-HU" sz="2400" b="1" dirty="0" smtClean="0">
              <a:solidFill>
                <a:schemeClr val="accent4">
                  <a:lumMod val="75000"/>
                </a:schemeClr>
              </a:solidFill>
            </a:endParaRPr>
          </a:p>
          <a:p>
            <a:pPr lvl="1">
              <a:buFont typeface="Wingdings" pitchFamily="2" charset="2"/>
              <a:buChar char="Ø"/>
            </a:pPr>
            <a:endParaRPr lang="hu-HU" sz="2400" b="1" dirty="0" smtClean="0">
              <a:solidFill>
                <a:schemeClr val="accent4">
                  <a:lumMod val="75000"/>
                </a:schemeClr>
              </a:solidFill>
            </a:endParaRPr>
          </a:p>
        </p:txBody>
      </p:sp>
      <p:sp>
        <p:nvSpPr>
          <p:cNvPr id="3" name="Cím 2"/>
          <p:cNvSpPr>
            <a:spLocks noGrp="1"/>
          </p:cNvSpPr>
          <p:nvPr>
            <p:ph type="title"/>
          </p:nvPr>
        </p:nvSpPr>
        <p:spPr/>
        <p:txBody>
          <a:bodyPr>
            <a:noAutofit/>
          </a:bodyPr>
          <a:lstStyle/>
          <a:p>
            <a:r>
              <a:rPr lang="hu-HU" sz="3800" dirty="0" err="1" smtClean="0">
                <a:solidFill>
                  <a:schemeClr val="accent2">
                    <a:lumMod val="75000"/>
                  </a:schemeClr>
                </a:solidFill>
                <a:effectLst>
                  <a:outerShdw blurRad="38100" dist="38100" dir="2700000" algn="tl">
                    <a:srgbClr val="000000">
                      <a:alpha val="43137"/>
                    </a:srgbClr>
                  </a:outerShdw>
                </a:effectLst>
              </a:rPr>
              <a:t>Szt</a:t>
            </a:r>
            <a:r>
              <a:rPr lang="hu-HU" sz="3800" dirty="0" smtClean="0">
                <a:solidFill>
                  <a:schemeClr val="accent2">
                    <a:lumMod val="75000"/>
                  </a:schemeClr>
                </a:solidFill>
                <a:effectLst>
                  <a:outerShdw blurRad="38100" dist="38100" dir="2700000" algn="tl">
                    <a:srgbClr val="000000">
                      <a:alpha val="43137"/>
                    </a:srgbClr>
                  </a:outerShdw>
                </a:effectLst>
              </a:rPr>
              <a:t> változás </a:t>
            </a:r>
            <a:r>
              <a:rPr lang="hu-HU" sz="3800" dirty="0" err="1" smtClean="0">
                <a:solidFill>
                  <a:schemeClr val="accent2">
                    <a:lumMod val="75000"/>
                  </a:schemeClr>
                </a:solidFill>
                <a:effectLst>
                  <a:outerShdw blurRad="38100" dist="38100" dir="2700000" algn="tl">
                    <a:srgbClr val="000000">
                      <a:alpha val="43137"/>
                    </a:srgbClr>
                  </a:outerShdw>
                </a:effectLst>
              </a:rPr>
              <a:t>-Mikrogazdálkodói</a:t>
            </a:r>
            <a:r>
              <a:rPr lang="hu-HU" sz="3800" dirty="0" smtClean="0">
                <a:solidFill>
                  <a:schemeClr val="accent2">
                    <a:lumMod val="75000"/>
                  </a:schemeClr>
                </a:solidFill>
                <a:effectLst>
                  <a:outerShdw blurRad="38100" dist="38100" dir="2700000" algn="tl">
                    <a:srgbClr val="000000">
                      <a:alpha val="43137"/>
                    </a:srgbClr>
                  </a:outerShdw>
                </a:effectLst>
              </a:rPr>
              <a:t> egyszerűsített éves beszámoló</a:t>
            </a:r>
            <a:endParaRPr lang="hu-HU" sz="3800" dirty="0"/>
          </a:p>
        </p:txBody>
      </p:sp>
    </p:spTree>
    <p:extLst>
      <p:ext uri="{BB962C8B-B14F-4D97-AF65-F5344CB8AC3E}">
        <p14:creationId xmlns="" xmlns:p14="http://schemas.microsoft.com/office/powerpoint/2010/main" val="2154899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a:buNone/>
            </a:pPr>
            <a:r>
              <a:rPr lang="hu-HU" sz="2200" b="1" dirty="0" smtClean="0">
                <a:solidFill>
                  <a:schemeClr val="accent4">
                    <a:lumMod val="75000"/>
                  </a:schemeClr>
                </a:solidFill>
              </a:rPr>
              <a:t>A beszámolási rendszer főbb jellemzői:</a:t>
            </a:r>
          </a:p>
          <a:p>
            <a:pPr>
              <a:buFont typeface="Wingdings" pitchFamily="2" charset="2"/>
              <a:buChar char="Ø"/>
            </a:pPr>
            <a:r>
              <a:rPr lang="hu-HU" sz="2200" b="1" dirty="0" smtClean="0">
                <a:solidFill>
                  <a:schemeClr val="accent4">
                    <a:lumMod val="75000"/>
                  </a:schemeClr>
                </a:solidFill>
              </a:rPr>
              <a:t>Kettős könyvvitel</a:t>
            </a:r>
          </a:p>
          <a:p>
            <a:pPr>
              <a:buFont typeface="Wingdings" pitchFamily="2" charset="2"/>
              <a:buChar char="Ø"/>
            </a:pPr>
            <a:r>
              <a:rPr lang="hu-HU" sz="2200" b="1" dirty="0" smtClean="0">
                <a:solidFill>
                  <a:schemeClr val="accent4">
                    <a:lumMod val="75000"/>
                  </a:schemeClr>
                </a:solidFill>
              </a:rPr>
              <a:t>A szabályok kötelezőek, nincs számviteli politika</a:t>
            </a:r>
          </a:p>
          <a:p>
            <a:pPr>
              <a:buFont typeface="Wingdings" pitchFamily="2" charset="2"/>
              <a:buChar char="Ø"/>
            </a:pPr>
            <a:r>
              <a:rPr lang="hu-HU" sz="2200" b="1" dirty="0" smtClean="0">
                <a:solidFill>
                  <a:schemeClr val="accent4">
                    <a:lumMod val="75000"/>
                  </a:schemeClr>
                </a:solidFill>
              </a:rPr>
              <a:t>Egységes számlatükör</a:t>
            </a:r>
          </a:p>
          <a:p>
            <a:pPr>
              <a:buFont typeface="Wingdings" pitchFamily="2" charset="2"/>
              <a:buChar char="Ø"/>
            </a:pPr>
            <a:r>
              <a:rPr lang="hu-HU" sz="2200" b="1" dirty="0" smtClean="0">
                <a:solidFill>
                  <a:schemeClr val="accent4">
                    <a:lumMod val="75000"/>
                  </a:schemeClr>
                </a:solidFill>
              </a:rPr>
              <a:t>Részei a mérleg és az összköltségeljárással készített </a:t>
            </a:r>
            <a:r>
              <a:rPr lang="hu-HU" sz="2200" b="1" dirty="0" err="1" smtClean="0">
                <a:solidFill>
                  <a:schemeClr val="accent4">
                    <a:lumMod val="75000"/>
                  </a:schemeClr>
                </a:solidFill>
              </a:rPr>
              <a:t>eredménykimutatás</a:t>
            </a:r>
            <a:r>
              <a:rPr lang="hu-HU" sz="2200" b="1" dirty="0" smtClean="0">
                <a:solidFill>
                  <a:schemeClr val="accent4">
                    <a:lumMod val="75000"/>
                  </a:schemeClr>
                </a:solidFill>
              </a:rPr>
              <a:t>, előírt tagolással</a:t>
            </a:r>
          </a:p>
          <a:p>
            <a:pPr>
              <a:buFont typeface="Wingdings" pitchFamily="2" charset="2"/>
              <a:buChar char="Ø"/>
            </a:pPr>
            <a:r>
              <a:rPr lang="hu-HU" sz="2200" b="1" dirty="0" smtClean="0">
                <a:solidFill>
                  <a:schemeClr val="accent4">
                    <a:lumMod val="75000"/>
                  </a:schemeClr>
                </a:solidFill>
              </a:rPr>
              <a:t>Forinttól eltérő devizanemben nem készíthető </a:t>
            </a:r>
          </a:p>
          <a:p>
            <a:pPr>
              <a:buFont typeface="Wingdings" pitchFamily="2" charset="2"/>
              <a:buChar char="Ø"/>
            </a:pPr>
            <a:r>
              <a:rPr lang="hu-HU" sz="2200" b="1" dirty="0" smtClean="0">
                <a:solidFill>
                  <a:schemeClr val="accent4">
                    <a:lumMod val="75000"/>
                  </a:schemeClr>
                </a:solidFill>
              </a:rPr>
              <a:t>A kapcsolt vállalkozásokra vonatkozó információkat a beszámoló nem tartalmazza</a:t>
            </a:r>
          </a:p>
          <a:p>
            <a:pPr>
              <a:buFont typeface="Wingdings" pitchFamily="2" charset="2"/>
              <a:buChar char="Ø"/>
            </a:pPr>
            <a:r>
              <a:rPr lang="hu-HU" sz="2200" b="1" dirty="0" smtClean="0">
                <a:solidFill>
                  <a:schemeClr val="accent4">
                    <a:lumMod val="75000"/>
                  </a:schemeClr>
                </a:solidFill>
              </a:rPr>
              <a:t>Minden önellenőrzéssel és ellenőrzés során feltárt hiba nem jelentős összegű hibának minősül</a:t>
            </a:r>
          </a:p>
          <a:p>
            <a:pPr>
              <a:buFont typeface="Wingdings" pitchFamily="2" charset="2"/>
              <a:buChar char="Ø"/>
            </a:pPr>
            <a:endParaRPr lang="hu-HU" sz="2600" b="1" dirty="0" smtClean="0">
              <a:solidFill>
                <a:schemeClr val="accent4">
                  <a:lumMod val="75000"/>
                </a:schemeClr>
              </a:solidFill>
            </a:endParaRPr>
          </a:p>
          <a:p>
            <a:pPr>
              <a:buFont typeface="Wingdings" pitchFamily="2" charset="2"/>
              <a:buChar char="Ø"/>
            </a:pPr>
            <a:endParaRPr lang="hu-HU" sz="2600" b="1" dirty="0" smtClean="0">
              <a:solidFill>
                <a:schemeClr val="accent4">
                  <a:lumMod val="75000"/>
                </a:schemeClr>
              </a:solidFill>
            </a:endParaRPr>
          </a:p>
          <a:p>
            <a:endParaRPr lang="hu-HU" dirty="0"/>
          </a:p>
        </p:txBody>
      </p:sp>
      <p:sp>
        <p:nvSpPr>
          <p:cNvPr id="3" name="Cím 2"/>
          <p:cNvSpPr>
            <a:spLocks noGrp="1"/>
          </p:cNvSpPr>
          <p:nvPr>
            <p:ph type="title"/>
          </p:nvPr>
        </p:nvSpPr>
        <p:spPr/>
        <p:txBody>
          <a:bodyPr>
            <a:noAutofit/>
          </a:bodyPr>
          <a:lstStyle/>
          <a:p>
            <a:r>
              <a:rPr lang="hu-HU" sz="3800" dirty="0" err="1" smtClean="0">
                <a:solidFill>
                  <a:schemeClr val="accent2">
                    <a:lumMod val="75000"/>
                  </a:schemeClr>
                </a:solidFill>
                <a:effectLst>
                  <a:outerShdw blurRad="38100" dist="38100" dir="2700000" algn="tl">
                    <a:srgbClr val="000000">
                      <a:alpha val="43137"/>
                    </a:srgbClr>
                  </a:outerShdw>
                </a:effectLst>
              </a:rPr>
              <a:t>Szt</a:t>
            </a:r>
            <a:r>
              <a:rPr lang="hu-HU" sz="3800" dirty="0" smtClean="0">
                <a:solidFill>
                  <a:schemeClr val="accent2">
                    <a:lumMod val="75000"/>
                  </a:schemeClr>
                </a:solidFill>
                <a:effectLst>
                  <a:outerShdw blurRad="38100" dist="38100" dir="2700000" algn="tl">
                    <a:srgbClr val="000000">
                      <a:alpha val="43137"/>
                    </a:srgbClr>
                  </a:outerShdw>
                </a:effectLst>
              </a:rPr>
              <a:t> változás </a:t>
            </a:r>
            <a:r>
              <a:rPr lang="hu-HU" sz="3800" dirty="0" err="1" smtClean="0">
                <a:solidFill>
                  <a:schemeClr val="accent2">
                    <a:lumMod val="75000"/>
                  </a:schemeClr>
                </a:solidFill>
                <a:effectLst>
                  <a:outerShdw blurRad="38100" dist="38100" dir="2700000" algn="tl">
                    <a:srgbClr val="000000">
                      <a:alpha val="43137"/>
                    </a:srgbClr>
                  </a:outerShdw>
                </a:effectLst>
              </a:rPr>
              <a:t>-Mikrogazdálkodói</a:t>
            </a:r>
            <a:r>
              <a:rPr lang="hu-HU" sz="3800" dirty="0" smtClean="0">
                <a:solidFill>
                  <a:schemeClr val="accent2">
                    <a:lumMod val="75000"/>
                  </a:schemeClr>
                </a:solidFill>
                <a:effectLst>
                  <a:outerShdw blurRad="38100" dist="38100" dir="2700000" algn="tl">
                    <a:srgbClr val="000000">
                      <a:alpha val="43137"/>
                    </a:srgbClr>
                  </a:outerShdw>
                </a:effectLst>
              </a:rPr>
              <a:t> egyszerűsített éves beszámoló</a:t>
            </a:r>
            <a:endParaRPr lang="hu-HU" sz="3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a:buNone/>
            </a:pPr>
            <a:r>
              <a:rPr lang="hu-HU" sz="2200" b="1" dirty="0" smtClean="0">
                <a:solidFill>
                  <a:schemeClr val="accent4">
                    <a:lumMod val="75000"/>
                  </a:schemeClr>
                </a:solidFill>
              </a:rPr>
              <a:t>A beszámolási rendszer főbb jellemzői (folytatás):</a:t>
            </a:r>
          </a:p>
          <a:p>
            <a:pPr>
              <a:buFont typeface="Wingdings" pitchFamily="2" charset="2"/>
              <a:buChar char="Ø"/>
            </a:pPr>
            <a:r>
              <a:rPr lang="hu-HU" sz="2200" b="1" dirty="0" smtClean="0">
                <a:solidFill>
                  <a:schemeClr val="accent4">
                    <a:lumMod val="75000"/>
                  </a:schemeClr>
                </a:solidFill>
              </a:rPr>
              <a:t>Alapítás-átszervezés és kísérleti fejlesztés nem aktiválható</a:t>
            </a:r>
          </a:p>
          <a:p>
            <a:pPr>
              <a:buFont typeface="Wingdings" pitchFamily="2" charset="2"/>
              <a:buChar char="Ø"/>
            </a:pPr>
            <a:r>
              <a:rPr lang="hu-HU" sz="2200" b="1" dirty="0" smtClean="0">
                <a:solidFill>
                  <a:schemeClr val="accent4">
                    <a:lumMod val="75000"/>
                  </a:schemeClr>
                </a:solidFill>
              </a:rPr>
              <a:t>Üzleti vagy cégérték nem mutatható ki</a:t>
            </a:r>
          </a:p>
          <a:p>
            <a:pPr>
              <a:buFont typeface="Wingdings" pitchFamily="2" charset="2"/>
              <a:buChar char="Ø"/>
            </a:pPr>
            <a:r>
              <a:rPr lang="hu-HU" sz="2200" b="1" dirty="0" smtClean="0">
                <a:solidFill>
                  <a:schemeClr val="accent4">
                    <a:lumMod val="75000"/>
                  </a:schemeClr>
                </a:solidFill>
              </a:rPr>
              <a:t>A tárgyi eszközök éves értékcsökkenésének meghatározásakor a Tao szerinti kulcsokat kell alkalmazni. A leírás bruttó alapú lineáris, illetve egyösszegű leírás lehet</a:t>
            </a:r>
          </a:p>
          <a:p>
            <a:pPr>
              <a:buFont typeface="Wingdings" pitchFamily="2" charset="2"/>
              <a:buChar char="Ø"/>
            </a:pPr>
            <a:r>
              <a:rPr lang="hu-HU" sz="2200" b="1" dirty="0" smtClean="0">
                <a:solidFill>
                  <a:schemeClr val="accent4">
                    <a:lumMod val="75000"/>
                  </a:schemeClr>
                </a:solidFill>
              </a:rPr>
              <a:t>Immateriális javaknál, ingatlanhoz kapcsolódó vagyoni értékű jogoknál a leírás 3 év lehet</a:t>
            </a:r>
          </a:p>
          <a:p>
            <a:pPr>
              <a:buFont typeface="Wingdings" pitchFamily="2" charset="2"/>
              <a:buChar char="Ø"/>
            </a:pPr>
            <a:r>
              <a:rPr lang="hu-HU" sz="2200" b="1" dirty="0" smtClean="0">
                <a:solidFill>
                  <a:schemeClr val="accent4">
                    <a:lumMod val="75000"/>
                  </a:schemeClr>
                </a:solidFill>
              </a:rPr>
              <a:t>Maradványérték nem határozható meg</a:t>
            </a:r>
          </a:p>
          <a:p>
            <a:pPr>
              <a:buFont typeface="Wingdings" pitchFamily="2" charset="2"/>
              <a:buChar char="Ø"/>
            </a:pPr>
            <a:endParaRPr lang="hu-HU" sz="2400" b="1" dirty="0" smtClean="0">
              <a:solidFill>
                <a:schemeClr val="accent4">
                  <a:lumMod val="75000"/>
                </a:schemeClr>
              </a:solidFill>
            </a:endParaRPr>
          </a:p>
          <a:p>
            <a:pPr>
              <a:buFont typeface="Wingdings" pitchFamily="2" charset="2"/>
              <a:buChar char="Ø"/>
            </a:pPr>
            <a:endParaRPr lang="hu-HU" sz="2800" b="1" dirty="0" smtClean="0">
              <a:solidFill>
                <a:schemeClr val="accent4">
                  <a:lumMod val="75000"/>
                </a:schemeClr>
              </a:solidFill>
            </a:endParaRPr>
          </a:p>
          <a:p>
            <a:pPr>
              <a:buFont typeface="Wingdings" pitchFamily="2" charset="2"/>
              <a:buChar char="Ø"/>
            </a:pPr>
            <a:endParaRPr lang="hu-HU" sz="2800" b="1" dirty="0" smtClean="0">
              <a:solidFill>
                <a:schemeClr val="accent4">
                  <a:lumMod val="75000"/>
                </a:schemeClr>
              </a:solidFill>
            </a:endParaRPr>
          </a:p>
          <a:p>
            <a:pPr>
              <a:buNone/>
            </a:pPr>
            <a:endParaRPr lang="hu-HU" sz="2800" b="1" dirty="0" smtClean="0">
              <a:solidFill>
                <a:schemeClr val="accent2">
                  <a:lumMod val="75000"/>
                </a:schemeClr>
              </a:solidFill>
              <a:effectLst>
                <a:outerShdw blurRad="38100" dist="38100" dir="2700000" algn="tl">
                  <a:srgbClr val="000000">
                    <a:alpha val="43137"/>
                  </a:srgbClr>
                </a:outerShdw>
              </a:effectLst>
            </a:endParaRPr>
          </a:p>
          <a:p>
            <a:endParaRPr lang="hu-HU" dirty="0"/>
          </a:p>
        </p:txBody>
      </p:sp>
      <p:sp>
        <p:nvSpPr>
          <p:cNvPr id="3" name="Cím 2"/>
          <p:cNvSpPr>
            <a:spLocks noGrp="1"/>
          </p:cNvSpPr>
          <p:nvPr>
            <p:ph type="title"/>
          </p:nvPr>
        </p:nvSpPr>
        <p:spPr/>
        <p:txBody>
          <a:bodyPr>
            <a:noAutofit/>
          </a:bodyPr>
          <a:lstStyle/>
          <a:p>
            <a:r>
              <a:rPr lang="hu-HU" sz="3800" dirty="0" err="1" smtClean="0">
                <a:solidFill>
                  <a:schemeClr val="accent2">
                    <a:lumMod val="75000"/>
                  </a:schemeClr>
                </a:solidFill>
                <a:effectLst>
                  <a:outerShdw blurRad="38100" dist="38100" dir="2700000" algn="tl">
                    <a:srgbClr val="000000">
                      <a:alpha val="43137"/>
                    </a:srgbClr>
                  </a:outerShdw>
                </a:effectLst>
              </a:rPr>
              <a:t>Szt</a:t>
            </a:r>
            <a:r>
              <a:rPr lang="hu-HU" sz="3800" dirty="0" smtClean="0">
                <a:solidFill>
                  <a:schemeClr val="accent2">
                    <a:lumMod val="75000"/>
                  </a:schemeClr>
                </a:solidFill>
                <a:effectLst>
                  <a:outerShdw blurRad="38100" dist="38100" dir="2700000" algn="tl">
                    <a:srgbClr val="000000">
                      <a:alpha val="43137"/>
                    </a:srgbClr>
                  </a:outerShdw>
                </a:effectLst>
              </a:rPr>
              <a:t> változás </a:t>
            </a:r>
            <a:r>
              <a:rPr lang="hu-HU" sz="3800" dirty="0" err="1" smtClean="0">
                <a:solidFill>
                  <a:schemeClr val="accent2">
                    <a:lumMod val="75000"/>
                  </a:schemeClr>
                </a:solidFill>
                <a:effectLst>
                  <a:outerShdw blurRad="38100" dist="38100" dir="2700000" algn="tl">
                    <a:srgbClr val="000000">
                      <a:alpha val="43137"/>
                    </a:srgbClr>
                  </a:outerShdw>
                </a:effectLst>
              </a:rPr>
              <a:t>-Mikrogazdálkodói</a:t>
            </a:r>
            <a:r>
              <a:rPr lang="hu-HU" sz="3800" dirty="0" smtClean="0">
                <a:solidFill>
                  <a:schemeClr val="accent2">
                    <a:lumMod val="75000"/>
                  </a:schemeClr>
                </a:solidFill>
                <a:effectLst>
                  <a:outerShdw blurRad="38100" dist="38100" dir="2700000" algn="tl">
                    <a:srgbClr val="000000">
                      <a:alpha val="43137"/>
                    </a:srgbClr>
                  </a:outerShdw>
                </a:effectLst>
              </a:rPr>
              <a:t> egyszerűsített éves beszámoló</a:t>
            </a:r>
            <a:endParaRPr lang="hu-HU" sz="3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a:bodyPr>
          <a:lstStyle/>
          <a:p>
            <a:pPr>
              <a:defRPr/>
            </a:pPr>
            <a:endParaRPr lang="hu-HU" sz="2400" dirty="0" smtClean="0"/>
          </a:p>
          <a:p>
            <a:pPr marL="365316" lvl="1" indent="0" eaLnBrk="1" fontAlgn="auto" hangingPunct="1">
              <a:spcAft>
                <a:spcPts val="0"/>
              </a:spcAft>
              <a:buSzPct val="68000"/>
              <a:buNone/>
              <a:defRPr/>
            </a:pPr>
            <a:r>
              <a:rPr lang="hu-HU" sz="2400" b="1" dirty="0" smtClean="0">
                <a:solidFill>
                  <a:schemeClr val="accent5">
                    <a:lumMod val="75000"/>
                  </a:schemeClr>
                </a:solidFill>
              </a:rPr>
              <a:t>1. Gt. 51.§ (1) Ha a társaság a beszámolója alapján két egymást követő üzleti évben nem rendelkezik a társasági formájára előírt jegyzett tőkének megfelelő saját tőkével és a társaság tagjai a második évi beszámoló elfogadását követő 3 hónapon belül nem gondoskodtak annak pótlásáról, akkor </a:t>
            </a:r>
          </a:p>
          <a:p>
            <a:pPr marL="822516" lvl="1" indent="-457200" eaLnBrk="1" fontAlgn="auto" hangingPunct="1">
              <a:spcAft>
                <a:spcPts val="0"/>
              </a:spcAft>
              <a:buSzPct val="68000"/>
              <a:buFont typeface="+mj-lt"/>
              <a:buAutoNum type="alphaLcParenR"/>
              <a:defRPr/>
            </a:pPr>
            <a:r>
              <a:rPr lang="hu-HU" sz="2400" b="1" dirty="0" smtClean="0">
                <a:solidFill>
                  <a:schemeClr val="accent5">
                    <a:lumMod val="75000"/>
                  </a:schemeClr>
                </a:solidFill>
              </a:rPr>
              <a:t>a társaságnak 60 napon belül át kell alakulnia;</a:t>
            </a:r>
          </a:p>
          <a:p>
            <a:pPr marL="822516" lvl="1" indent="-457200" eaLnBrk="1" fontAlgn="auto" hangingPunct="1">
              <a:spcAft>
                <a:spcPts val="0"/>
              </a:spcAft>
              <a:buSzPct val="68000"/>
              <a:buFont typeface="+mj-lt"/>
              <a:buAutoNum type="alphaLcParenR"/>
              <a:defRPr/>
            </a:pPr>
            <a:r>
              <a:rPr lang="hu-HU" sz="2400" b="1" dirty="0" smtClean="0">
                <a:solidFill>
                  <a:schemeClr val="accent5">
                    <a:lumMod val="75000"/>
                  </a:schemeClr>
                </a:solidFill>
              </a:rPr>
              <a:t>a társaság köteles megszűnéséről határoznia. </a:t>
            </a:r>
          </a:p>
          <a:p>
            <a:pPr marL="621348" lvl="1" indent="-256032" eaLnBrk="1" fontAlgn="auto" hangingPunct="1">
              <a:spcAft>
                <a:spcPts val="0"/>
              </a:spcAft>
              <a:buFont typeface="Verdana" pitchFamily="34" charset="0"/>
              <a:buNone/>
              <a:defRPr/>
            </a:pPr>
            <a:endParaRPr lang="hu-HU" dirty="0" smtClean="0"/>
          </a:p>
        </p:txBody>
      </p:sp>
      <p:sp>
        <p:nvSpPr>
          <p:cNvPr id="3074" name="Cím 1"/>
          <p:cNvSpPr>
            <a:spLocks noGrp="1"/>
          </p:cNvSpPr>
          <p:nvPr>
            <p:ph type="title"/>
          </p:nvPr>
        </p:nvSpPr>
        <p:spPr/>
        <p:txBody>
          <a:bodyPr>
            <a:normAutofit fontScale="90000"/>
          </a:bodyPr>
          <a:lstStyle/>
          <a:p>
            <a:pPr eaLnBrk="1" fontAlgn="auto" hangingPunct="1">
              <a:spcAft>
                <a:spcPts val="0"/>
              </a:spcAft>
              <a:defRPr/>
            </a:pPr>
            <a:r>
              <a:rPr lang="hu-HU" dirty="0" smtClean="0">
                <a:solidFill>
                  <a:schemeClr val="accent2">
                    <a:lumMod val="75000"/>
                  </a:schemeClr>
                </a:solidFill>
              </a:rPr>
              <a:t>A saját tőke biztosítása a törvényi előírások alapján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251520" y="1481138"/>
            <a:ext cx="8640960" cy="4525962"/>
          </a:xfrm>
        </p:spPr>
        <p:txBody>
          <a:bodyPr/>
          <a:lstStyle/>
          <a:p>
            <a:pPr>
              <a:buNone/>
            </a:pPr>
            <a:r>
              <a:rPr lang="hu-HU" sz="2200" b="1" dirty="0" smtClean="0">
                <a:solidFill>
                  <a:schemeClr val="accent4">
                    <a:lumMod val="75000"/>
                  </a:schemeClr>
                </a:solidFill>
              </a:rPr>
              <a:t>A beszámolási rendszer főbb jellemzői (folytatás):</a:t>
            </a:r>
          </a:p>
          <a:p>
            <a:pPr>
              <a:buFont typeface="Wingdings" pitchFamily="2" charset="2"/>
              <a:buChar char="Ø"/>
            </a:pPr>
            <a:r>
              <a:rPr lang="hu-HU" sz="2200" b="1" dirty="0" smtClean="0">
                <a:solidFill>
                  <a:schemeClr val="accent4">
                    <a:lumMod val="75000"/>
                  </a:schemeClr>
                </a:solidFill>
              </a:rPr>
              <a:t>Jövőbeni költségekre céltartalék nem képezhető</a:t>
            </a:r>
          </a:p>
          <a:p>
            <a:pPr>
              <a:buFont typeface="Wingdings" pitchFamily="2" charset="2"/>
              <a:buChar char="Ø"/>
            </a:pPr>
            <a:r>
              <a:rPr lang="hu-HU" sz="2200" b="1" dirty="0" smtClean="0">
                <a:solidFill>
                  <a:schemeClr val="accent4">
                    <a:lumMod val="75000"/>
                  </a:schemeClr>
                </a:solidFill>
              </a:rPr>
              <a:t>Értékhelyesbítés, értékelési tartalék nem mutatható ki</a:t>
            </a:r>
          </a:p>
          <a:p>
            <a:pPr>
              <a:buFont typeface="Wingdings" pitchFamily="2" charset="2"/>
              <a:buChar char="Ø"/>
            </a:pPr>
            <a:r>
              <a:rPr lang="hu-HU" sz="2200" b="1" dirty="0" smtClean="0">
                <a:solidFill>
                  <a:schemeClr val="accent4">
                    <a:lumMod val="75000"/>
                  </a:schemeClr>
                </a:solidFill>
              </a:rPr>
              <a:t>A készletekről nem vezet folyamatos nyilvántartást, ha mégis, akkor „Készlet nyilvántartási szabályzat” készítendő</a:t>
            </a:r>
          </a:p>
          <a:p>
            <a:pPr>
              <a:buFont typeface="Wingdings" pitchFamily="2" charset="2"/>
              <a:buChar char="Ø"/>
            </a:pPr>
            <a:r>
              <a:rPr lang="hu-HU" sz="2200" b="1" dirty="0" smtClean="0">
                <a:solidFill>
                  <a:schemeClr val="accent4">
                    <a:lumMod val="75000"/>
                  </a:schemeClr>
                </a:solidFill>
              </a:rPr>
              <a:t>A saját termelésű készletet a még várhatóan felmerülő költségekkel csökkentett várható eladási áron kell állományba venni</a:t>
            </a:r>
          </a:p>
          <a:p>
            <a:pPr>
              <a:buFont typeface="Wingdings" pitchFamily="2" charset="2"/>
              <a:buChar char="Ø"/>
            </a:pPr>
            <a:r>
              <a:rPr lang="hu-HU" sz="2200" b="1" dirty="0" smtClean="0">
                <a:solidFill>
                  <a:schemeClr val="accent4">
                    <a:lumMod val="75000"/>
                  </a:schemeClr>
                </a:solidFill>
              </a:rPr>
              <a:t>A saját előállítású immateriális javakat, tárgyi eszközöket a közvetlen anyag, bér és bérjárulék összegében kell állományba venni</a:t>
            </a:r>
          </a:p>
          <a:p>
            <a:pPr>
              <a:buFont typeface="Wingdings" pitchFamily="2" charset="2"/>
              <a:buChar char="Ø"/>
            </a:pPr>
            <a:endParaRPr lang="hu-HU" sz="2400" b="1" dirty="0" smtClean="0">
              <a:solidFill>
                <a:schemeClr val="accent4">
                  <a:lumMod val="75000"/>
                </a:schemeClr>
              </a:solidFill>
            </a:endParaRPr>
          </a:p>
          <a:p>
            <a:endParaRPr lang="hu-HU" dirty="0"/>
          </a:p>
        </p:txBody>
      </p:sp>
      <p:sp>
        <p:nvSpPr>
          <p:cNvPr id="3" name="Cím 2"/>
          <p:cNvSpPr>
            <a:spLocks noGrp="1"/>
          </p:cNvSpPr>
          <p:nvPr>
            <p:ph type="title"/>
          </p:nvPr>
        </p:nvSpPr>
        <p:spPr/>
        <p:txBody>
          <a:bodyPr>
            <a:noAutofit/>
          </a:bodyPr>
          <a:lstStyle/>
          <a:p>
            <a:r>
              <a:rPr lang="hu-HU" sz="3800" dirty="0" err="1" smtClean="0">
                <a:solidFill>
                  <a:schemeClr val="accent2">
                    <a:lumMod val="75000"/>
                  </a:schemeClr>
                </a:solidFill>
                <a:effectLst>
                  <a:outerShdw blurRad="38100" dist="38100" dir="2700000" algn="tl">
                    <a:srgbClr val="000000">
                      <a:alpha val="43137"/>
                    </a:srgbClr>
                  </a:outerShdw>
                </a:effectLst>
              </a:rPr>
              <a:t>Szt</a:t>
            </a:r>
            <a:r>
              <a:rPr lang="hu-HU" sz="3800" dirty="0" smtClean="0">
                <a:solidFill>
                  <a:schemeClr val="accent2">
                    <a:lumMod val="75000"/>
                  </a:schemeClr>
                </a:solidFill>
                <a:effectLst>
                  <a:outerShdw blurRad="38100" dist="38100" dir="2700000" algn="tl">
                    <a:srgbClr val="000000">
                      <a:alpha val="43137"/>
                    </a:srgbClr>
                  </a:outerShdw>
                </a:effectLst>
              </a:rPr>
              <a:t> változás </a:t>
            </a:r>
            <a:r>
              <a:rPr lang="hu-HU" sz="3800" dirty="0" err="1" smtClean="0">
                <a:solidFill>
                  <a:schemeClr val="accent2">
                    <a:lumMod val="75000"/>
                  </a:schemeClr>
                </a:solidFill>
                <a:effectLst>
                  <a:outerShdw blurRad="38100" dist="38100" dir="2700000" algn="tl">
                    <a:srgbClr val="000000">
                      <a:alpha val="43137"/>
                    </a:srgbClr>
                  </a:outerShdw>
                </a:effectLst>
              </a:rPr>
              <a:t>-Mikrogazdálkodói</a:t>
            </a:r>
            <a:r>
              <a:rPr lang="hu-HU" sz="3800" dirty="0" smtClean="0">
                <a:solidFill>
                  <a:schemeClr val="accent2">
                    <a:lumMod val="75000"/>
                  </a:schemeClr>
                </a:solidFill>
                <a:effectLst>
                  <a:outerShdw blurRad="38100" dist="38100" dir="2700000" algn="tl">
                    <a:srgbClr val="000000">
                      <a:alpha val="43137"/>
                    </a:srgbClr>
                  </a:outerShdw>
                </a:effectLst>
              </a:rPr>
              <a:t> egyszerűsített éves beszámoló</a:t>
            </a:r>
            <a:endParaRPr lang="hu-HU" sz="3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a:buNone/>
            </a:pPr>
            <a:r>
              <a:rPr lang="hu-HU" sz="2200" b="1" dirty="0" smtClean="0">
                <a:solidFill>
                  <a:schemeClr val="accent4">
                    <a:lumMod val="75000"/>
                  </a:schemeClr>
                </a:solidFill>
              </a:rPr>
              <a:t>A beszámolási rendszer főbb jellemzői (folytatás):</a:t>
            </a:r>
          </a:p>
          <a:p>
            <a:pPr>
              <a:buFont typeface="Wingdings" pitchFamily="2" charset="2"/>
              <a:buChar char="Ø"/>
            </a:pPr>
            <a:r>
              <a:rPr lang="hu-HU" sz="2200" b="1" dirty="0" smtClean="0">
                <a:solidFill>
                  <a:schemeClr val="accent4">
                    <a:lumMod val="75000"/>
                  </a:schemeClr>
                </a:solidFill>
              </a:rPr>
              <a:t>A devizás tételeket MNB árfolyamon kell állományba venni és év végén ennek megfelelően kell értékelni</a:t>
            </a:r>
          </a:p>
          <a:p>
            <a:pPr>
              <a:buFont typeface="Wingdings" pitchFamily="2" charset="2"/>
              <a:buChar char="Ø"/>
            </a:pPr>
            <a:r>
              <a:rPr lang="hu-HU" sz="2200" b="1" dirty="0" smtClean="0">
                <a:solidFill>
                  <a:schemeClr val="accent4">
                    <a:lumMod val="75000"/>
                  </a:schemeClr>
                </a:solidFill>
              </a:rPr>
              <a:t>A beruházáshoz kapcsolódó deviza kötelezettségnek az </a:t>
            </a:r>
            <a:r>
              <a:rPr lang="hu-HU" sz="2200" b="1" dirty="0" err="1" smtClean="0">
                <a:solidFill>
                  <a:schemeClr val="accent4">
                    <a:lumMod val="75000"/>
                  </a:schemeClr>
                </a:solidFill>
              </a:rPr>
              <a:t>üzembehelyezésig</a:t>
            </a:r>
            <a:r>
              <a:rPr lang="hu-HU" sz="2200" b="1" dirty="0" smtClean="0">
                <a:solidFill>
                  <a:schemeClr val="accent4">
                    <a:lumMod val="75000"/>
                  </a:schemeClr>
                </a:solidFill>
              </a:rPr>
              <a:t> elszámolt </a:t>
            </a:r>
            <a:r>
              <a:rPr lang="hu-HU" sz="2200" b="1" dirty="0" err="1" smtClean="0">
                <a:solidFill>
                  <a:schemeClr val="accent4">
                    <a:lumMod val="75000"/>
                  </a:schemeClr>
                </a:solidFill>
              </a:rPr>
              <a:t>árfolyamkülönbözetével</a:t>
            </a:r>
            <a:r>
              <a:rPr lang="hu-HU" sz="2200" b="1" dirty="0" smtClean="0">
                <a:solidFill>
                  <a:schemeClr val="accent4">
                    <a:lumMod val="75000"/>
                  </a:schemeClr>
                </a:solidFill>
              </a:rPr>
              <a:t> a bruttó érték nem módosítható</a:t>
            </a:r>
          </a:p>
          <a:p>
            <a:pPr>
              <a:buFont typeface="Wingdings" pitchFamily="2" charset="2"/>
              <a:buChar char="Ø"/>
            </a:pPr>
            <a:r>
              <a:rPr lang="hu-HU" sz="2200" b="1" dirty="0" smtClean="0">
                <a:solidFill>
                  <a:schemeClr val="accent4">
                    <a:lumMod val="75000"/>
                  </a:schemeClr>
                </a:solidFill>
              </a:rPr>
              <a:t>Időbeli elhatárolás csak az adók, a kamat, térítés nélküli támogatás tekintetében és a több évet érintő tételeknél lehetséges</a:t>
            </a:r>
          </a:p>
          <a:p>
            <a:pPr>
              <a:buFont typeface="Wingdings" pitchFamily="2" charset="2"/>
              <a:buChar char="Ø"/>
            </a:pPr>
            <a:r>
              <a:rPr lang="hu-HU" sz="2200" b="1" dirty="0" smtClean="0">
                <a:solidFill>
                  <a:schemeClr val="accent4">
                    <a:lumMod val="75000"/>
                  </a:schemeClr>
                </a:solidFill>
              </a:rPr>
              <a:t>Az exportértékesítés fuvarköltsége igénybevett szolgáltatás (nem árbevétel csökkentő)</a:t>
            </a:r>
          </a:p>
          <a:p>
            <a:pPr>
              <a:buFont typeface="Wingdings" pitchFamily="2" charset="2"/>
              <a:buChar char="Ø"/>
            </a:pPr>
            <a:endParaRPr lang="hu-HU" sz="2400" b="1" dirty="0" smtClean="0">
              <a:solidFill>
                <a:schemeClr val="accent4">
                  <a:lumMod val="75000"/>
                </a:schemeClr>
              </a:solidFill>
            </a:endParaRPr>
          </a:p>
          <a:p>
            <a:endParaRPr lang="hu-HU" dirty="0"/>
          </a:p>
        </p:txBody>
      </p:sp>
      <p:sp>
        <p:nvSpPr>
          <p:cNvPr id="3" name="Cím 2"/>
          <p:cNvSpPr>
            <a:spLocks noGrp="1"/>
          </p:cNvSpPr>
          <p:nvPr>
            <p:ph type="title"/>
          </p:nvPr>
        </p:nvSpPr>
        <p:spPr/>
        <p:txBody>
          <a:bodyPr>
            <a:noAutofit/>
          </a:bodyPr>
          <a:lstStyle/>
          <a:p>
            <a:r>
              <a:rPr lang="hu-HU" sz="3800" dirty="0" err="1" smtClean="0">
                <a:solidFill>
                  <a:schemeClr val="accent2">
                    <a:lumMod val="75000"/>
                  </a:schemeClr>
                </a:solidFill>
                <a:effectLst>
                  <a:outerShdw blurRad="38100" dist="38100" dir="2700000" algn="tl">
                    <a:srgbClr val="000000">
                      <a:alpha val="43137"/>
                    </a:srgbClr>
                  </a:outerShdw>
                </a:effectLst>
              </a:rPr>
              <a:t>Szt</a:t>
            </a:r>
            <a:r>
              <a:rPr lang="hu-HU" sz="3800" dirty="0" smtClean="0">
                <a:solidFill>
                  <a:schemeClr val="accent2">
                    <a:lumMod val="75000"/>
                  </a:schemeClr>
                </a:solidFill>
                <a:effectLst>
                  <a:outerShdw blurRad="38100" dist="38100" dir="2700000" algn="tl">
                    <a:srgbClr val="000000">
                      <a:alpha val="43137"/>
                    </a:srgbClr>
                  </a:outerShdw>
                </a:effectLst>
              </a:rPr>
              <a:t> változás </a:t>
            </a:r>
            <a:r>
              <a:rPr lang="hu-HU" sz="3800" dirty="0" err="1" smtClean="0">
                <a:solidFill>
                  <a:schemeClr val="accent2">
                    <a:lumMod val="75000"/>
                  </a:schemeClr>
                </a:solidFill>
                <a:effectLst>
                  <a:outerShdw blurRad="38100" dist="38100" dir="2700000" algn="tl">
                    <a:srgbClr val="000000">
                      <a:alpha val="43137"/>
                    </a:srgbClr>
                  </a:outerShdw>
                </a:effectLst>
              </a:rPr>
              <a:t>-Mikrogazdálkodói</a:t>
            </a:r>
            <a:r>
              <a:rPr lang="hu-HU" sz="3800" dirty="0" smtClean="0">
                <a:solidFill>
                  <a:schemeClr val="accent2">
                    <a:lumMod val="75000"/>
                  </a:schemeClr>
                </a:solidFill>
                <a:effectLst>
                  <a:outerShdw blurRad="38100" dist="38100" dir="2700000" algn="tl">
                    <a:srgbClr val="000000">
                      <a:alpha val="43137"/>
                    </a:srgbClr>
                  </a:outerShdw>
                </a:effectLst>
              </a:rPr>
              <a:t> egyszerűsített éves beszámoló</a:t>
            </a:r>
            <a:endParaRPr lang="hu-HU" sz="3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a:buNone/>
            </a:pPr>
            <a:r>
              <a:rPr lang="hu-HU" sz="2000" b="1" dirty="0" smtClean="0">
                <a:solidFill>
                  <a:schemeClr val="accent2">
                    <a:lumMod val="75000"/>
                  </a:schemeClr>
                </a:solidFill>
                <a:effectLst>
                  <a:outerShdw blurRad="38100" dist="38100" dir="2700000" algn="tl">
                    <a:srgbClr val="000000">
                      <a:alpha val="43137"/>
                    </a:srgbClr>
                  </a:outerShdw>
                </a:effectLst>
              </a:rPr>
              <a:t>A </a:t>
            </a:r>
            <a:r>
              <a:rPr lang="hu-HU" sz="2000" b="1" dirty="0" err="1" smtClean="0">
                <a:solidFill>
                  <a:schemeClr val="accent2">
                    <a:lumMod val="75000"/>
                  </a:schemeClr>
                </a:solidFill>
                <a:effectLst>
                  <a:outerShdw blurRad="38100" dist="38100" dir="2700000" algn="tl">
                    <a:srgbClr val="000000">
                      <a:alpha val="43137"/>
                    </a:srgbClr>
                  </a:outerShdw>
                </a:effectLst>
              </a:rPr>
              <a:t>mikrogazdálkodói</a:t>
            </a:r>
            <a:r>
              <a:rPr lang="hu-HU" sz="2000" b="1" dirty="0" smtClean="0">
                <a:solidFill>
                  <a:schemeClr val="accent2">
                    <a:lumMod val="75000"/>
                  </a:schemeClr>
                </a:solidFill>
                <a:effectLst>
                  <a:outerShdw blurRad="38100" dist="38100" dir="2700000" algn="tl">
                    <a:srgbClr val="000000">
                      <a:alpha val="43137"/>
                    </a:srgbClr>
                  </a:outerShdw>
                </a:effectLst>
              </a:rPr>
              <a:t> egyszerűsített éves beszámoló alkalmazására vonatkozó döntés mérlegelésekor figyelembeveendő szempontok:</a:t>
            </a:r>
          </a:p>
          <a:p>
            <a:pPr>
              <a:buFont typeface="Wingdings" pitchFamily="2" charset="2"/>
              <a:buChar char="Ø"/>
            </a:pPr>
            <a:r>
              <a:rPr lang="hu-HU" sz="2000" b="1" dirty="0" smtClean="0">
                <a:solidFill>
                  <a:schemeClr val="accent4">
                    <a:lumMod val="75000"/>
                  </a:schemeClr>
                </a:solidFill>
              </a:rPr>
              <a:t>A megbízások szerkezete alkalmas-e arra, hogy tömegesen lehessen megvalósítani az áttérést</a:t>
            </a:r>
          </a:p>
          <a:p>
            <a:pPr>
              <a:buFont typeface="Wingdings" pitchFamily="2" charset="2"/>
              <a:buChar char="Ø"/>
            </a:pPr>
            <a:r>
              <a:rPr lang="hu-HU" sz="2000" b="1" dirty="0" smtClean="0">
                <a:solidFill>
                  <a:schemeClr val="accent4">
                    <a:lumMod val="75000"/>
                  </a:schemeClr>
                </a:solidFill>
              </a:rPr>
              <a:t>Milyen feladatokat lehet elhagyni, milyen nyilvántartásokat lehet mellőzni áttérés esetén, mennyi munkát lehet megtakarítani</a:t>
            </a:r>
          </a:p>
          <a:p>
            <a:pPr>
              <a:buFont typeface="Wingdings" pitchFamily="2" charset="2"/>
              <a:buChar char="Ø"/>
            </a:pPr>
            <a:r>
              <a:rPr lang="hu-HU" sz="2000" b="1" dirty="0" smtClean="0">
                <a:solidFill>
                  <a:schemeClr val="accent4">
                    <a:lumMod val="75000"/>
                  </a:schemeClr>
                </a:solidFill>
              </a:rPr>
              <a:t>Megfelelhet-e az egységes számlatükör a vezető és a gazdasági szakember információs és ellenőrzési szempontjainak</a:t>
            </a:r>
          </a:p>
          <a:p>
            <a:pPr>
              <a:buFont typeface="Wingdings" pitchFamily="2" charset="2"/>
              <a:buChar char="Ø"/>
            </a:pPr>
            <a:r>
              <a:rPr lang="hu-HU" sz="2000" b="1" dirty="0" smtClean="0">
                <a:solidFill>
                  <a:schemeClr val="accent4">
                    <a:lumMod val="75000"/>
                  </a:schemeClr>
                </a:solidFill>
              </a:rPr>
              <a:t>Segít-e az egyszerűsítés az ellenőrzések során (saját és külső), a </a:t>
            </a:r>
            <a:r>
              <a:rPr lang="hu-HU" sz="2000" b="1" dirty="0" err="1" smtClean="0">
                <a:solidFill>
                  <a:schemeClr val="accent4">
                    <a:lumMod val="75000"/>
                  </a:schemeClr>
                </a:solidFill>
              </a:rPr>
              <a:t>mikrogazdálkodói</a:t>
            </a:r>
            <a:r>
              <a:rPr lang="hu-HU" sz="2000" b="1" dirty="0" smtClean="0">
                <a:solidFill>
                  <a:schemeClr val="accent4">
                    <a:lumMod val="75000"/>
                  </a:schemeClr>
                </a:solidFill>
              </a:rPr>
              <a:t> beszámoló választása esetén csökkenthető-e a hibák előfordulása</a:t>
            </a:r>
          </a:p>
          <a:p>
            <a:pPr>
              <a:buFont typeface="Wingdings" pitchFamily="2" charset="2"/>
              <a:buChar char="Ø"/>
            </a:pPr>
            <a:endParaRPr lang="hu-HU" sz="2000" b="1" dirty="0" smtClean="0">
              <a:solidFill>
                <a:schemeClr val="accent4">
                  <a:lumMod val="75000"/>
                </a:schemeClr>
              </a:solidFill>
            </a:endParaRPr>
          </a:p>
        </p:txBody>
      </p:sp>
      <p:sp>
        <p:nvSpPr>
          <p:cNvPr id="3" name="Cím 2"/>
          <p:cNvSpPr>
            <a:spLocks noGrp="1"/>
          </p:cNvSpPr>
          <p:nvPr>
            <p:ph type="title"/>
          </p:nvPr>
        </p:nvSpPr>
        <p:spPr/>
        <p:txBody>
          <a:bodyPr>
            <a:noAutofit/>
          </a:bodyPr>
          <a:lstStyle/>
          <a:p>
            <a:r>
              <a:rPr lang="hu-HU" sz="3800" dirty="0" err="1" smtClean="0">
                <a:solidFill>
                  <a:schemeClr val="accent2">
                    <a:lumMod val="75000"/>
                  </a:schemeClr>
                </a:solidFill>
                <a:effectLst>
                  <a:outerShdw blurRad="38100" dist="38100" dir="2700000" algn="tl">
                    <a:srgbClr val="000000">
                      <a:alpha val="43137"/>
                    </a:srgbClr>
                  </a:outerShdw>
                </a:effectLst>
              </a:rPr>
              <a:t>Szt</a:t>
            </a:r>
            <a:r>
              <a:rPr lang="hu-HU" sz="3800" dirty="0" smtClean="0">
                <a:solidFill>
                  <a:schemeClr val="accent2">
                    <a:lumMod val="75000"/>
                  </a:schemeClr>
                </a:solidFill>
                <a:effectLst>
                  <a:outerShdw blurRad="38100" dist="38100" dir="2700000" algn="tl">
                    <a:srgbClr val="000000">
                      <a:alpha val="43137"/>
                    </a:srgbClr>
                  </a:outerShdw>
                </a:effectLst>
              </a:rPr>
              <a:t> változás </a:t>
            </a:r>
            <a:r>
              <a:rPr lang="hu-HU" sz="3800" dirty="0" err="1" smtClean="0">
                <a:solidFill>
                  <a:schemeClr val="accent2">
                    <a:lumMod val="75000"/>
                  </a:schemeClr>
                </a:solidFill>
                <a:effectLst>
                  <a:outerShdw blurRad="38100" dist="38100" dir="2700000" algn="tl">
                    <a:srgbClr val="000000">
                      <a:alpha val="43137"/>
                    </a:srgbClr>
                  </a:outerShdw>
                </a:effectLst>
              </a:rPr>
              <a:t>-Mikrogazdálkodói</a:t>
            </a:r>
            <a:r>
              <a:rPr lang="hu-HU" sz="3800" dirty="0" smtClean="0">
                <a:solidFill>
                  <a:schemeClr val="accent2">
                    <a:lumMod val="75000"/>
                  </a:schemeClr>
                </a:solidFill>
                <a:effectLst>
                  <a:outerShdw blurRad="38100" dist="38100" dir="2700000" algn="tl">
                    <a:srgbClr val="000000">
                      <a:alpha val="43137"/>
                    </a:srgbClr>
                  </a:outerShdw>
                </a:effectLst>
              </a:rPr>
              <a:t> egyszerűsített éves beszámoló</a:t>
            </a:r>
            <a:endParaRPr lang="hu-HU" sz="3800" dirty="0"/>
          </a:p>
        </p:txBody>
      </p:sp>
    </p:spTree>
    <p:extLst>
      <p:ext uri="{BB962C8B-B14F-4D97-AF65-F5344CB8AC3E}">
        <p14:creationId xmlns="" xmlns:p14="http://schemas.microsoft.com/office/powerpoint/2010/main" val="11129054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pPr algn="ctr"/>
            <a:r>
              <a:rPr lang="hu-HU" dirty="0" smtClean="0">
                <a:solidFill>
                  <a:schemeClr val="accent4">
                    <a:lumMod val="75000"/>
                  </a:schemeClr>
                </a:solidFill>
              </a:rPr>
              <a:t>Időszerű kérdések</a:t>
            </a:r>
            <a:endParaRPr lang="hu-HU" dirty="0">
              <a:solidFill>
                <a:schemeClr val="accent4">
                  <a:lumMod val="75000"/>
                </a:schemeClr>
              </a:solidFill>
            </a:endParaRPr>
          </a:p>
        </p:txBody>
      </p:sp>
      <p:sp>
        <p:nvSpPr>
          <p:cNvPr id="3" name="Alcím 2"/>
          <p:cNvSpPr>
            <a:spLocks noGrp="1"/>
          </p:cNvSpPr>
          <p:nvPr>
            <p:ph type="subTitle" idx="1"/>
          </p:nvPr>
        </p:nvSpPr>
        <p:spPr/>
        <p:txBody>
          <a:bodyPr/>
          <a:lstStyle/>
          <a:p>
            <a:pPr algn="ctr"/>
            <a:r>
              <a:rPr lang="hu-HU" b="1" dirty="0" smtClean="0">
                <a:solidFill>
                  <a:srgbClr val="A3171E"/>
                </a:solidFill>
                <a:effectLst>
                  <a:outerShdw blurRad="38100" dist="38100" dir="2700000" algn="tl">
                    <a:srgbClr val="000000">
                      <a:alpha val="43137"/>
                    </a:srgbClr>
                  </a:outerShdw>
                </a:effectLst>
              </a:rPr>
              <a:t>A Tao adóalapot érintő egyes kérdések</a:t>
            </a:r>
            <a:endParaRPr lang="hu-HU" b="1" dirty="0">
              <a:solidFill>
                <a:srgbClr val="A3171E"/>
              </a:solidFill>
              <a:effectLst>
                <a:outerShdw blurRad="38100" dist="38100" dir="2700000" algn="tl">
                  <a:srgbClr val="000000">
                    <a:alpha val="43137"/>
                  </a:srgbClr>
                </a:outerShdw>
              </a:effectLs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a:buNone/>
            </a:pPr>
            <a:r>
              <a:rPr lang="hu-HU" sz="2400" b="1" dirty="0" smtClean="0">
                <a:solidFill>
                  <a:schemeClr val="accent2">
                    <a:lumMod val="75000"/>
                  </a:schemeClr>
                </a:solidFill>
                <a:effectLst>
                  <a:outerShdw blurRad="38100" dist="38100" dir="2700000" algn="tl">
                    <a:srgbClr val="000000">
                      <a:alpha val="43137"/>
                    </a:srgbClr>
                  </a:outerShdw>
                </a:effectLst>
              </a:rPr>
              <a:t>Az adóalapot érintő egyes kérdések:</a:t>
            </a:r>
          </a:p>
          <a:p>
            <a:pPr>
              <a:buNone/>
            </a:pPr>
            <a:endParaRPr lang="hu-HU" sz="2400" b="1" dirty="0" smtClean="0">
              <a:solidFill>
                <a:schemeClr val="accent2">
                  <a:lumMod val="75000"/>
                </a:schemeClr>
              </a:solidFill>
              <a:effectLst>
                <a:outerShdw blurRad="38100" dist="38100" dir="2700000" algn="tl">
                  <a:srgbClr val="000000">
                    <a:alpha val="43137"/>
                  </a:srgbClr>
                </a:outerShdw>
              </a:effectLst>
            </a:endParaRPr>
          </a:p>
          <a:p>
            <a:pPr marL="623887" indent="-514350">
              <a:buFont typeface="+mj-lt"/>
              <a:buAutoNum type="arabicPeriod"/>
            </a:pPr>
            <a:r>
              <a:rPr lang="hu-HU" sz="2400" b="1" dirty="0" smtClean="0">
                <a:solidFill>
                  <a:schemeClr val="accent4">
                    <a:lumMod val="75000"/>
                  </a:schemeClr>
                </a:solidFill>
              </a:rPr>
              <a:t>A követelések értékvesztése</a:t>
            </a:r>
          </a:p>
          <a:p>
            <a:pPr marL="623887" indent="-514350">
              <a:buFont typeface="+mj-lt"/>
              <a:buAutoNum type="arabicPeriod"/>
            </a:pPr>
            <a:r>
              <a:rPr lang="hu-HU" sz="2400" b="1" dirty="0" smtClean="0">
                <a:solidFill>
                  <a:schemeClr val="accent4">
                    <a:lumMod val="75000"/>
                  </a:schemeClr>
                </a:solidFill>
              </a:rPr>
              <a:t>Elhatárolt veszteség felhasználása</a:t>
            </a:r>
          </a:p>
          <a:p>
            <a:pPr marL="623887" indent="-514350">
              <a:buFont typeface="+mj-lt"/>
              <a:buAutoNum type="arabicPeriod"/>
            </a:pPr>
            <a:r>
              <a:rPr lang="hu-HU" sz="2400" b="1" dirty="0" smtClean="0">
                <a:solidFill>
                  <a:schemeClr val="accent4">
                    <a:lumMod val="75000"/>
                  </a:schemeClr>
                </a:solidFill>
              </a:rPr>
              <a:t>Nem vállalkozási költségek</a:t>
            </a:r>
          </a:p>
          <a:p>
            <a:pPr marL="623887" indent="-514350">
              <a:buFont typeface="+mj-lt"/>
              <a:buAutoNum type="arabicPeriod"/>
            </a:pPr>
            <a:r>
              <a:rPr lang="hu-HU" sz="2400" b="1" dirty="0" smtClean="0">
                <a:solidFill>
                  <a:schemeClr val="accent4">
                    <a:lumMod val="75000"/>
                  </a:schemeClr>
                </a:solidFill>
              </a:rPr>
              <a:t>Kapott támogatások, térítés nélkül kapott eszközök, visszafizetési kötelezettség nélkül kapott pénzösszegek</a:t>
            </a:r>
            <a:endParaRPr lang="hu-HU" sz="2400" b="1" dirty="0">
              <a:solidFill>
                <a:schemeClr val="accent4">
                  <a:lumMod val="75000"/>
                </a:schemeClr>
              </a:solidFill>
            </a:endParaRPr>
          </a:p>
        </p:txBody>
      </p:sp>
      <p:sp>
        <p:nvSpPr>
          <p:cNvPr id="3" name="Cím 2"/>
          <p:cNvSpPr>
            <a:spLocks noGrp="1"/>
          </p:cNvSpPr>
          <p:nvPr>
            <p:ph type="title"/>
          </p:nvPr>
        </p:nvSpPr>
        <p:spPr/>
        <p:txBody>
          <a:bodyPr>
            <a:normAutofit/>
          </a:bodyPr>
          <a:lstStyle/>
          <a:p>
            <a:r>
              <a:rPr lang="hu-HU" dirty="0" smtClean="0">
                <a:solidFill>
                  <a:schemeClr val="accent2">
                    <a:lumMod val="75000"/>
                  </a:schemeClr>
                </a:solidFill>
              </a:rPr>
              <a:t>Társasági adó alap</a:t>
            </a:r>
            <a:endParaRPr lang="hu-H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a:buNone/>
            </a:pPr>
            <a:r>
              <a:rPr lang="hu-HU" sz="2000" b="1" dirty="0" smtClean="0">
                <a:solidFill>
                  <a:srgbClr val="A3171E"/>
                </a:solidFill>
              </a:rPr>
              <a:t>A követelések értékvesztése</a:t>
            </a:r>
          </a:p>
          <a:p>
            <a:pPr>
              <a:buNone/>
            </a:pPr>
            <a:endParaRPr lang="hu-HU" sz="2000" b="1" dirty="0" smtClean="0">
              <a:solidFill>
                <a:srgbClr val="A3171E"/>
              </a:solidFill>
            </a:endParaRPr>
          </a:p>
          <a:p>
            <a:pPr>
              <a:buFont typeface="Wingdings" pitchFamily="2" charset="2"/>
              <a:buChar char="Ø"/>
            </a:pPr>
            <a:r>
              <a:rPr lang="hu-HU" sz="2000" b="1" dirty="0" smtClean="0">
                <a:solidFill>
                  <a:schemeClr val="accent4">
                    <a:lumMod val="75000"/>
                  </a:schemeClr>
                </a:solidFill>
              </a:rPr>
              <a:t>A behajthatatlan követelés meghatározása  a számvitelben (az adós nem lelhető fel, a bejelentett, de felszámolási egyezségben elengedett vagy igazoltan fedezet nélküli köv.)</a:t>
            </a:r>
          </a:p>
          <a:p>
            <a:pPr>
              <a:buFont typeface="Wingdings" pitchFamily="2" charset="2"/>
              <a:buChar char="Ø"/>
            </a:pPr>
            <a:r>
              <a:rPr lang="hu-HU" sz="2000" b="1" dirty="0" smtClean="0">
                <a:solidFill>
                  <a:schemeClr val="accent4">
                    <a:lumMod val="75000"/>
                  </a:schemeClr>
                </a:solidFill>
              </a:rPr>
              <a:t>A követelésekre elszámolandó értékvesztés </a:t>
            </a:r>
          </a:p>
          <a:p>
            <a:pPr>
              <a:buFont typeface="Wingdings" pitchFamily="2" charset="2"/>
              <a:buChar char="Ø"/>
            </a:pPr>
            <a:r>
              <a:rPr lang="hu-HU" sz="2000" b="1" dirty="0" smtClean="0">
                <a:solidFill>
                  <a:schemeClr val="accent4">
                    <a:lumMod val="75000"/>
                  </a:schemeClr>
                </a:solidFill>
              </a:rPr>
              <a:t>Az értékvesztés megszüntetése év végén a záráskor végzett értékelés során</a:t>
            </a:r>
          </a:p>
          <a:p>
            <a:pPr>
              <a:buFont typeface="Wingdings" pitchFamily="2" charset="2"/>
              <a:buChar char="Ø"/>
            </a:pPr>
            <a:r>
              <a:rPr lang="hu-HU" sz="2000" b="1" dirty="0" smtClean="0">
                <a:solidFill>
                  <a:schemeClr val="accent4">
                    <a:lumMod val="75000"/>
                  </a:schemeClr>
                </a:solidFill>
              </a:rPr>
              <a:t>Az értékvesztés kivezetése év közben csak a követelés csökkentésével</a:t>
            </a:r>
          </a:p>
          <a:p>
            <a:pPr>
              <a:buFont typeface="Wingdings" pitchFamily="2" charset="2"/>
              <a:buChar char="Ø"/>
            </a:pPr>
            <a:r>
              <a:rPr lang="hu-HU" sz="2000" b="1" dirty="0" smtClean="0">
                <a:solidFill>
                  <a:schemeClr val="accent4">
                    <a:lumMod val="75000"/>
                  </a:schemeClr>
                </a:solidFill>
              </a:rPr>
              <a:t>Az értékvesztés </a:t>
            </a:r>
            <a:r>
              <a:rPr lang="hu-HU" sz="2000" b="1" dirty="0" err="1" smtClean="0">
                <a:solidFill>
                  <a:schemeClr val="accent4">
                    <a:lumMod val="75000"/>
                  </a:schemeClr>
                </a:solidFill>
              </a:rPr>
              <a:t>Szt</a:t>
            </a:r>
            <a:r>
              <a:rPr lang="hu-HU" sz="2000" b="1" dirty="0" smtClean="0">
                <a:solidFill>
                  <a:schemeClr val="accent4">
                    <a:lumMod val="75000"/>
                  </a:schemeClr>
                </a:solidFill>
              </a:rPr>
              <a:t> és Tao szerinti nyilvántartása előírás</a:t>
            </a:r>
          </a:p>
          <a:p>
            <a:endParaRPr lang="hu-HU" dirty="0"/>
          </a:p>
        </p:txBody>
      </p:sp>
      <p:sp>
        <p:nvSpPr>
          <p:cNvPr id="3" name="Cím 2"/>
          <p:cNvSpPr>
            <a:spLocks noGrp="1"/>
          </p:cNvSpPr>
          <p:nvPr>
            <p:ph type="title"/>
          </p:nvPr>
        </p:nvSpPr>
        <p:spPr/>
        <p:txBody>
          <a:bodyPr/>
          <a:lstStyle/>
          <a:p>
            <a:r>
              <a:rPr lang="hu-HU" dirty="0" smtClean="0">
                <a:solidFill>
                  <a:schemeClr val="accent2">
                    <a:lumMod val="75000"/>
                  </a:schemeClr>
                </a:solidFill>
              </a:rPr>
              <a:t>Társasági adó alap</a:t>
            </a:r>
            <a:endParaRPr lang="hu-H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a:buNone/>
            </a:pPr>
            <a:r>
              <a:rPr lang="hu-HU" sz="2800" b="1" dirty="0" smtClean="0">
                <a:solidFill>
                  <a:srgbClr val="A3171E"/>
                </a:solidFill>
                <a:effectLst>
                  <a:outerShdw blurRad="38100" dist="38100" dir="2700000" algn="tl">
                    <a:srgbClr val="000000">
                      <a:alpha val="43137"/>
                    </a:srgbClr>
                  </a:outerShdw>
                </a:effectLst>
              </a:rPr>
              <a:t>A követelések értékvesztésével kapcsolatos adóalap növelő tételek</a:t>
            </a:r>
          </a:p>
          <a:p>
            <a:pPr>
              <a:buNone/>
            </a:pPr>
            <a:endParaRPr lang="hu-HU" sz="2800" b="1" dirty="0" smtClean="0">
              <a:solidFill>
                <a:srgbClr val="A3171E"/>
              </a:solidFill>
            </a:endParaRPr>
          </a:p>
          <a:p>
            <a:r>
              <a:rPr lang="hu-HU" sz="2800" b="1" dirty="0" smtClean="0">
                <a:solidFill>
                  <a:schemeClr val="accent4">
                    <a:lumMod val="75000"/>
                  </a:schemeClr>
                </a:solidFill>
              </a:rPr>
              <a:t>A számvitelben a tárgyévben elszámolt értékvesztés</a:t>
            </a:r>
          </a:p>
          <a:p>
            <a:r>
              <a:rPr lang="hu-HU" sz="2800" b="1" dirty="0" smtClean="0">
                <a:solidFill>
                  <a:schemeClr val="accent4">
                    <a:lumMod val="75000"/>
                  </a:schemeClr>
                </a:solidFill>
              </a:rPr>
              <a:t>Az elévült, vagy a bíróság előtt nem érvényesíthető követelések ráfordításként elszámolt értéke</a:t>
            </a:r>
            <a:endParaRPr lang="hu-HU" dirty="0"/>
          </a:p>
        </p:txBody>
      </p:sp>
      <p:sp>
        <p:nvSpPr>
          <p:cNvPr id="3" name="Cím 2"/>
          <p:cNvSpPr>
            <a:spLocks noGrp="1"/>
          </p:cNvSpPr>
          <p:nvPr>
            <p:ph type="title"/>
          </p:nvPr>
        </p:nvSpPr>
        <p:spPr>
          <a:xfrm>
            <a:off x="467544" y="332656"/>
            <a:ext cx="8229600" cy="1143000"/>
          </a:xfrm>
        </p:spPr>
        <p:txBody>
          <a:bodyPr/>
          <a:lstStyle/>
          <a:p>
            <a:r>
              <a:rPr lang="hu-HU" dirty="0" smtClean="0">
                <a:solidFill>
                  <a:schemeClr val="accent2">
                    <a:lumMod val="75000"/>
                  </a:schemeClr>
                </a:solidFill>
              </a:rPr>
              <a:t>Társasági adó alap</a:t>
            </a:r>
            <a:endParaRPr lang="hu-H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a:buNone/>
            </a:pPr>
            <a:r>
              <a:rPr lang="hu-HU" sz="2000" b="1" dirty="0" smtClean="0">
                <a:solidFill>
                  <a:srgbClr val="A3171E"/>
                </a:solidFill>
                <a:effectLst>
                  <a:outerShdw blurRad="38100" dist="38100" dir="2700000" algn="tl">
                    <a:srgbClr val="000000">
                      <a:alpha val="43137"/>
                    </a:srgbClr>
                  </a:outerShdw>
                </a:effectLst>
              </a:rPr>
              <a:t>A követelések értékvesztésével kapcsolatos adóalap csökkentő tételek</a:t>
            </a:r>
          </a:p>
          <a:p>
            <a:r>
              <a:rPr lang="hu-HU" sz="2000" b="1" dirty="0" smtClean="0">
                <a:solidFill>
                  <a:schemeClr val="accent4">
                    <a:lumMod val="75000"/>
                  </a:schemeClr>
                </a:solidFill>
              </a:rPr>
              <a:t>A korábban elszámolt, </a:t>
            </a:r>
            <a:r>
              <a:rPr lang="hu-HU" sz="2000" b="1" dirty="0" smtClean="0">
                <a:solidFill>
                  <a:schemeClr val="accent6">
                    <a:lumMod val="75000"/>
                  </a:schemeClr>
                </a:solidFill>
              </a:rPr>
              <a:t>növelő tételként figyelembevett </a:t>
            </a:r>
            <a:r>
              <a:rPr lang="hu-HU" sz="2000" b="1" dirty="0" smtClean="0">
                <a:solidFill>
                  <a:schemeClr val="accent4">
                    <a:lumMod val="75000"/>
                  </a:schemeClr>
                </a:solidFill>
              </a:rPr>
              <a:t>értékvesztés visszaírására tekintettel elszámolt bevétel</a:t>
            </a:r>
          </a:p>
          <a:p>
            <a:r>
              <a:rPr lang="hu-HU" sz="2000" b="1" dirty="0" err="1" smtClean="0">
                <a:solidFill>
                  <a:schemeClr val="accent6">
                    <a:lumMod val="75000"/>
                  </a:schemeClr>
                </a:solidFill>
              </a:rPr>
              <a:t>Szt</a:t>
            </a:r>
            <a:r>
              <a:rPr lang="hu-HU" sz="2000" b="1" dirty="0" smtClean="0">
                <a:solidFill>
                  <a:schemeClr val="accent6">
                    <a:lumMod val="75000"/>
                  </a:schemeClr>
                </a:solidFill>
              </a:rPr>
              <a:t> alapján behajthatatlan </a:t>
            </a:r>
            <a:r>
              <a:rPr lang="hu-HU" sz="2000" b="1" dirty="0" smtClean="0">
                <a:solidFill>
                  <a:schemeClr val="accent4">
                    <a:lumMod val="75000"/>
                  </a:schemeClr>
                </a:solidFill>
              </a:rPr>
              <a:t>követelések leírása, kivezetése miatt felmerült ráfordítás</a:t>
            </a:r>
          </a:p>
          <a:p>
            <a:r>
              <a:rPr lang="hu-HU" sz="2000" b="1" dirty="0" smtClean="0">
                <a:solidFill>
                  <a:schemeClr val="accent4">
                    <a:lumMod val="75000"/>
                  </a:schemeClr>
                </a:solidFill>
              </a:rPr>
              <a:t>A korábban elszámolt értékvesztéssel érintett követelésre  </a:t>
            </a:r>
            <a:r>
              <a:rPr lang="hu-HU" sz="2000" b="1" dirty="0" smtClean="0">
                <a:solidFill>
                  <a:schemeClr val="accent6">
                    <a:lumMod val="75000"/>
                  </a:schemeClr>
                </a:solidFill>
              </a:rPr>
              <a:t>később befolyt bevétel</a:t>
            </a:r>
            <a:r>
              <a:rPr lang="hu-HU" sz="2000" b="1" dirty="0" smtClean="0">
                <a:solidFill>
                  <a:schemeClr val="accent4">
                    <a:lumMod val="75000"/>
                  </a:schemeClr>
                </a:solidFill>
              </a:rPr>
              <a:t>, amit nem tudunk a követelés csökkenéseként lekönyvelni – az É. V. összegéig</a:t>
            </a:r>
          </a:p>
          <a:p>
            <a:r>
              <a:rPr lang="hu-HU" sz="2000" b="1" dirty="0" smtClean="0">
                <a:solidFill>
                  <a:schemeClr val="accent4">
                    <a:lumMod val="75000"/>
                  </a:schemeClr>
                </a:solidFill>
              </a:rPr>
              <a:t>A Tao alapján behajthatatlan az </a:t>
            </a:r>
            <a:r>
              <a:rPr lang="hu-HU" sz="2000" b="1" dirty="0" smtClean="0">
                <a:solidFill>
                  <a:schemeClr val="accent6">
                    <a:lumMod val="75000"/>
                  </a:schemeClr>
                </a:solidFill>
              </a:rPr>
              <a:t>éven túli követelés 20%-a, de maximum </a:t>
            </a:r>
            <a:r>
              <a:rPr lang="hu-HU" sz="2000" b="1" dirty="0" smtClean="0">
                <a:solidFill>
                  <a:schemeClr val="accent4">
                    <a:lumMod val="75000"/>
                  </a:schemeClr>
                </a:solidFill>
              </a:rPr>
              <a:t>az előző évig elszámolt, </a:t>
            </a:r>
            <a:r>
              <a:rPr lang="hu-HU" sz="2000" b="1" dirty="0" smtClean="0">
                <a:solidFill>
                  <a:schemeClr val="accent6">
                    <a:lumMod val="75000"/>
                  </a:schemeClr>
                </a:solidFill>
              </a:rPr>
              <a:t>nyilvántartásba vett É. V. </a:t>
            </a:r>
            <a:r>
              <a:rPr lang="hu-HU" sz="2000" b="1" dirty="0" smtClean="0">
                <a:solidFill>
                  <a:schemeClr val="accent4">
                    <a:lumMod val="75000"/>
                  </a:schemeClr>
                </a:solidFill>
              </a:rPr>
              <a:t>összegéig. Ezzel a kivezetés évében is lehet élni, kivéve, ha a követelés az adóévben elévült.</a:t>
            </a:r>
          </a:p>
          <a:p>
            <a:endParaRPr lang="hu-HU" sz="2000" dirty="0"/>
          </a:p>
        </p:txBody>
      </p:sp>
      <p:sp>
        <p:nvSpPr>
          <p:cNvPr id="3" name="Cím 2"/>
          <p:cNvSpPr>
            <a:spLocks noGrp="1"/>
          </p:cNvSpPr>
          <p:nvPr>
            <p:ph type="title"/>
          </p:nvPr>
        </p:nvSpPr>
        <p:spPr/>
        <p:txBody>
          <a:bodyPr/>
          <a:lstStyle/>
          <a:p>
            <a:r>
              <a:rPr lang="hu-HU" dirty="0" smtClean="0">
                <a:solidFill>
                  <a:schemeClr val="accent2">
                    <a:lumMod val="75000"/>
                  </a:schemeClr>
                </a:solidFill>
              </a:rPr>
              <a:t>Társasági adó alap</a:t>
            </a:r>
            <a:endParaRPr lang="hu-H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a:buNone/>
            </a:pPr>
            <a:r>
              <a:rPr lang="hu-HU" sz="2400" b="1" dirty="0" smtClean="0">
                <a:solidFill>
                  <a:srgbClr val="A3171E"/>
                </a:solidFill>
              </a:rPr>
              <a:t>Az elhatárolt veszteség felhasználása</a:t>
            </a:r>
          </a:p>
          <a:p>
            <a:pPr>
              <a:buFont typeface="Wingdings" pitchFamily="2" charset="2"/>
              <a:buChar char="Ø"/>
            </a:pPr>
            <a:r>
              <a:rPr lang="hu-HU" sz="2400" b="1" dirty="0" smtClean="0">
                <a:solidFill>
                  <a:schemeClr val="accent4">
                    <a:lumMod val="75000"/>
                  </a:schemeClr>
                </a:solidFill>
              </a:rPr>
              <a:t>A negatív adóalapot </a:t>
            </a:r>
            <a:r>
              <a:rPr lang="hu-HU" sz="2400" b="1" dirty="0" smtClean="0">
                <a:solidFill>
                  <a:schemeClr val="accent6">
                    <a:lumMod val="75000"/>
                  </a:schemeClr>
                </a:solidFill>
              </a:rPr>
              <a:t>nyilvántartásba kell </a:t>
            </a:r>
            <a:r>
              <a:rPr lang="hu-HU" sz="2400" b="1" dirty="0" smtClean="0">
                <a:solidFill>
                  <a:schemeClr val="accent4">
                    <a:lumMod val="75000"/>
                  </a:schemeClr>
                </a:solidFill>
              </a:rPr>
              <a:t>venni</a:t>
            </a:r>
          </a:p>
          <a:p>
            <a:pPr>
              <a:buFont typeface="Wingdings" pitchFamily="2" charset="2"/>
              <a:buChar char="Ø"/>
            </a:pPr>
            <a:r>
              <a:rPr lang="hu-HU" sz="2400" b="1" dirty="0" smtClean="0">
                <a:solidFill>
                  <a:schemeClr val="accent4">
                    <a:lumMod val="75000"/>
                  </a:schemeClr>
                </a:solidFill>
              </a:rPr>
              <a:t>A régebbi, elévült negatív adóalapot ki kell vezetni</a:t>
            </a:r>
          </a:p>
          <a:p>
            <a:pPr>
              <a:buFont typeface="Wingdings" pitchFamily="2" charset="2"/>
              <a:buChar char="Ø"/>
            </a:pPr>
            <a:r>
              <a:rPr lang="hu-HU" sz="2400" b="1" dirty="0" smtClean="0">
                <a:solidFill>
                  <a:schemeClr val="accent4">
                    <a:lumMod val="75000"/>
                  </a:schemeClr>
                </a:solidFill>
              </a:rPr>
              <a:t>A meglévő negatív adóalap változását a nyilvántartásban rögzíteni kell</a:t>
            </a:r>
          </a:p>
          <a:p>
            <a:pPr>
              <a:buFont typeface="Wingdings" pitchFamily="2" charset="2"/>
              <a:buChar char="Ø"/>
            </a:pPr>
            <a:r>
              <a:rPr lang="hu-HU" sz="2400" b="1" dirty="0" smtClean="0">
                <a:solidFill>
                  <a:schemeClr val="accent4">
                    <a:lumMod val="75000"/>
                  </a:schemeClr>
                </a:solidFill>
              </a:rPr>
              <a:t>2012. évtől a korábbi veszteségre tekintet nélkül </a:t>
            </a:r>
            <a:r>
              <a:rPr lang="hu-HU" sz="2400" b="1" dirty="0" smtClean="0">
                <a:solidFill>
                  <a:schemeClr val="accent6">
                    <a:lumMod val="75000"/>
                  </a:schemeClr>
                </a:solidFill>
              </a:rPr>
              <a:t>kalkulált adóalap felét lehet </a:t>
            </a:r>
            <a:r>
              <a:rPr lang="hu-HU" sz="2400" b="1" dirty="0" smtClean="0">
                <a:solidFill>
                  <a:schemeClr val="accent4">
                    <a:lumMod val="75000"/>
                  </a:schemeClr>
                </a:solidFill>
              </a:rPr>
              <a:t>csak feloldani</a:t>
            </a:r>
            <a:endParaRPr lang="hu-HU" sz="2800" b="1" dirty="0" smtClean="0">
              <a:solidFill>
                <a:schemeClr val="accent4">
                  <a:lumMod val="75000"/>
                </a:schemeClr>
              </a:solidFill>
            </a:endParaRPr>
          </a:p>
          <a:p>
            <a:pPr>
              <a:buFont typeface="Wingdings" pitchFamily="2" charset="2"/>
              <a:buChar char="Ø"/>
            </a:pPr>
            <a:r>
              <a:rPr lang="hu-HU" sz="2400" b="1" dirty="0" smtClean="0">
                <a:solidFill>
                  <a:schemeClr val="accent4">
                    <a:lumMod val="75000"/>
                  </a:schemeClr>
                </a:solidFill>
              </a:rPr>
              <a:t>A </a:t>
            </a:r>
            <a:r>
              <a:rPr lang="hu-HU" sz="2400" b="1" dirty="0" smtClean="0">
                <a:solidFill>
                  <a:schemeClr val="accent6">
                    <a:lumMod val="75000"/>
                  </a:schemeClr>
                </a:solidFill>
              </a:rPr>
              <a:t>negatív adóalap felhasználásáról a beszámoló elfogadásakor dönteni szükséges</a:t>
            </a:r>
          </a:p>
          <a:p>
            <a:pPr>
              <a:buFont typeface="Wingdings" pitchFamily="2" charset="2"/>
              <a:buChar char="Ø"/>
            </a:pPr>
            <a:r>
              <a:rPr lang="hu-HU" sz="2400" b="1" dirty="0" smtClean="0">
                <a:solidFill>
                  <a:schemeClr val="accent4">
                    <a:lumMod val="75000"/>
                  </a:schemeClr>
                </a:solidFill>
              </a:rPr>
              <a:t>A nyilvántartást a felhasználásra tekintettel aktualizálni kell</a:t>
            </a:r>
          </a:p>
          <a:p>
            <a:pPr>
              <a:buNone/>
            </a:pPr>
            <a:endParaRPr lang="hu-HU" sz="2800" b="1" dirty="0" smtClean="0">
              <a:solidFill>
                <a:schemeClr val="accent4">
                  <a:lumMod val="75000"/>
                </a:schemeClr>
              </a:solidFill>
            </a:endParaRPr>
          </a:p>
          <a:p>
            <a:endParaRPr lang="hu-HU" dirty="0"/>
          </a:p>
        </p:txBody>
      </p:sp>
      <p:sp>
        <p:nvSpPr>
          <p:cNvPr id="3" name="Cím 2"/>
          <p:cNvSpPr>
            <a:spLocks noGrp="1"/>
          </p:cNvSpPr>
          <p:nvPr>
            <p:ph type="title"/>
          </p:nvPr>
        </p:nvSpPr>
        <p:spPr/>
        <p:txBody>
          <a:bodyPr/>
          <a:lstStyle/>
          <a:p>
            <a:r>
              <a:rPr lang="hu-HU" dirty="0" smtClean="0">
                <a:solidFill>
                  <a:schemeClr val="accent2">
                    <a:lumMod val="75000"/>
                  </a:schemeClr>
                </a:solidFill>
              </a:rPr>
              <a:t>Társasági adó alap</a:t>
            </a:r>
            <a:endParaRPr lang="hu-H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a:buNone/>
            </a:pPr>
            <a:r>
              <a:rPr lang="hu-HU" sz="2000" b="1" dirty="0" smtClean="0">
                <a:solidFill>
                  <a:srgbClr val="A3171E"/>
                </a:solidFill>
              </a:rPr>
              <a:t>Nem vállalkozási költségek</a:t>
            </a:r>
          </a:p>
          <a:p>
            <a:pPr>
              <a:buFont typeface="Wingdings" pitchFamily="2" charset="2"/>
              <a:buChar char="Ø"/>
            </a:pPr>
            <a:r>
              <a:rPr lang="hu-HU" sz="2000" b="1" dirty="0" smtClean="0">
                <a:solidFill>
                  <a:schemeClr val="accent4">
                    <a:lumMod val="75000"/>
                  </a:schemeClr>
                </a:solidFill>
              </a:rPr>
              <a:t>A nem vállalkozási költségek körét a Tao törvény 3. sz. melléklete tartalmazza, amit az adóalap növelése során figyelembe kell venni</a:t>
            </a:r>
          </a:p>
          <a:p>
            <a:pPr>
              <a:buFont typeface="Wingdings" pitchFamily="2" charset="2"/>
              <a:buChar char="Ø"/>
            </a:pPr>
            <a:r>
              <a:rPr lang="hu-HU" sz="2000" b="1" dirty="0" smtClean="0">
                <a:solidFill>
                  <a:schemeClr val="accent6">
                    <a:lumMod val="75000"/>
                  </a:schemeClr>
                </a:solidFill>
              </a:rPr>
              <a:t>Alapvetően ide tartoznak a nem ésszerű, nem indokolt, kellő gondossággal elkerülhető költségek </a:t>
            </a:r>
            <a:r>
              <a:rPr lang="hu-HU" sz="2000" b="1" dirty="0" smtClean="0">
                <a:solidFill>
                  <a:schemeClr val="accent4">
                    <a:lumMod val="75000"/>
                  </a:schemeClr>
                </a:solidFill>
              </a:rPr>
              <a:t>(gyorshajtás, tilosban parkolás, igénybevett, nem ésszerű szolgáltatás, tartozás átvállalás, eltulajdonított eszköz, kivezetett nem behajthatatlan vagy elévült követelés, veszteséges gazdálkodó árban nem érvényesíthető költségei, nem megfelelően bizonylatolt költség, térítés nélkül átadott eszköz, véglegesen adott pénzeszköz, ha a partner nem nyilatkozik és nem igazolja, hogy a kapott összeg nélkül sem lenne veszteséges stb.)</a:t>
            </a:r>
            <a:endParaRPr lang="hu-HU" sz="2000" b="1" dirty="0" smtClean="0">
              <a:solidFill>
                <a:srgbClr val="A3171E"/>
              </a:solidFill>
            </a:endParaRPr>
          </a:p>
        </p:txBody>
      </p:sp>
      <p:sp>
        <p:nvSpPr>
          <p:cNvPr id="3" name="Cím 2"/>
          <p:cNvSpPr>
            <a:spLocks noGrp="1"/>
          </p:cNvSpPr>
          <p:nvPr>
            <p:ph type="title"/>
          </p:nvPr>
        </p:nvSpPr>
        <p:spPr/>
        <p:txBody>
          <a:bodyPr/>
          <a:lstStyle/>
          <a:p>
            <a:r>
              <a:rPr lang="hu-HU" dirty="0" smtClean="0">
                <a:solidFill>
                  <a:schemeClr val="accent2">
                    <a:lumMod val="75000"/>
                  </a:schemeClr>
                </a:solidFill>
              </a:rPr>
              <a:t>Társasági adó alap</a:t>
            </a:r>
            <a:endParaRPr lang="hu-H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marL="109537" indent="0">
              <a:buNone/>
              <a:defRPr/>
            </a:pPr>
            <a:r>
              <a:rPr lang="hu-HU" b="1" dirty="0" smtClean="0">
                <a:solidFill>
                  <a:schemeClr val="accent5">
                    <a:lumMod val="75000"/>
                  </a:schemeClr>
                </a:solidFill>
              </a:rPr>
              <a:t>A Gt. 51.§ (1) folyamatos tőkevesztés esetén nem ad lehetőséget más megoldásra, akkor sem, ha rendeződött a saját tőke</a:t>
            </a:r>
          </a:p>
          <a:p>
            <a:pPr marL="109537" indent="0">
              <a:buNone/>
              <a:defRPr/>
            </a:pPr>
            <a:r>
              <a:rPr lang="hu-HU" b="1" dirty="0" smtClean="0">
                <a:solidFill>
                  <a:schemeClr val="accent5">
                    <a:lumMod val="75000"/>
                  </a:schemeClr>
                </a:solidFill>
              </a:rPr>
              <a:t>Ezt enyhíti a </a:t>
            </a:r>
            <a:r>
              <a:rPr lang="hu-HU" b="1" dirty="0">
                <a:solidFill>
                  <a:schemeClr val="accent5">
                    <a:lumMod val="75000"/>
                  </a:schemeClr>
                </a:solidFill>
              </a:rPr>
              <a:t>Gt. 51.§ </a:t>
            </a:r>
            <a:r>
              <a:rPr lang="hu-HU" b="1" dirty="0" smtClean="0">
                <a:solidFill>
                  <a:schemeClr val="accent5">
                    <a:lumMod val="75000"/>
                  </a:schemeClr>
                </a:solidFill>
              </a:rPr>
              <a:t>(4) beiktatása</a:t>
            </a:r>
          </a:p>
          <a:p>
            <a:pPr>
              <a:buFont typeface="Wingdings" pitchFamily="2" charset="2"/>
              <a:buChar char="§"/>
              <a:defRPr/>
            </a:pPr>
            <a:r>
              <a:rPr lang="hu-HU" b="1" dirty="0" smtClean="0">
                <a:solidFill>
                  <a:schemeClr val="accent5">
                    <a:lumMod val="75000"/>
                  </a:schemeClr>
                </a:solidFill>
              </a:rPr>
              <a:t>Amennyiben a társaság saját tőkéje a megadott határidőn belül helyreáll, nem kell a szükséges intézkedéseket végrehajtani</a:t>
            </a:r>
          </a:p>
          <a:p>
            <a:pPr>
              <a:buFont typeface="Wingdings" pitchFamily="2" charset="2"/>
              <a:buChar char="§"/>
              <a:defRPr/>
            </a:pPr>
            <a:r>
              <a:rPr lang="hu-HU" b="1" dirty="0" smtClean="0">
                <a:solidFill>
                  <a:schemeClr val="accent6">
                    <a:lumMod val="75000"/>
                  </a:schemeClr>
                </a:solidFill>
              </a:rPr>
              <a:t>Bizonyítani kell, hogy a körülmények már nem állnak fenn</a:t>
            </a:r>
          </a:p>
          <a:p>
            <a:pPr>
              <a:buFont typeface="Wingdings" pitchFamily="2" charset="2"/>
              <a:buChar char="§"/>
              <a:defRPr/>
            </a:pPr>
            <a:r>
              <a:rPr lang="hu-HU" b="1" dirty="0" smtClean="0">
                <a:solidFill>
                  <a:schemeClr val="accent2">
                    <a:lumMod val="50000"/>
                  </a:schemeClr>
                </a:solidFill>
              </a:rPr>
              <a:t>Közbenső mérleget kell készíteni!</a:t>
            </a:r>
            <a:endParaRPr lang="hu-HU" b="1" dirty="0">
              <a:solidFill>
                <a:schemeClr val="accent2">
                  <a:lumMod val="50000"/>
                </a:schemeClr>
              </a:solidFill>
            </a:endParaRPr>
          </a:p>
        </p:txBody>
      </p:sp>
      <p:sp>
        <p:nvSpPr>
          <p:cNvPr id="3" name="Cím 2"/>
          <p:cNvSpPr>
            <a:spLocks noGrp="1"/>
          </p:cNvSpPr>
          <p:nvPr>
            <p:ph type="title"/>
          </p:nvPr>
        </p:nvSpPr>
        <p:spPr>
          <a:xfrm>
            <a:off x="467544" y="332656"/>
            <a:ext cx="8229600" cy="1143000"/>
          </a:xfrm>
        </p:spPr>
        <p:txBody>
          <a:bodyPr>
            <a:normAutofit fontScale="90000"/>
          </a:bodyPr>
          <a:lstStyle/>
          <a:p>
            <a:pPr>
              <a:defRPr/>
            </a:pPr>
            <a:r>
              <a:rPr lang="hu-HU" dirty="0">
                <a:solidFill>
                  <a:schemeClr val="accent2">
                    <a:lumMod val="75000"/>
                  </a:schemeClr>
                </a:solidFill>
              </a:rPr>
              <a:t>A saját tőke biztosítása a törvényi előírások alapján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artalom helye 2"/>
          <p:cNvSpPr>
            <a:spLocks noGrp="1"/>
          </p:cNvSpPr>
          <p:nvPr>
            <p:ph idx="1"/>
          </p:nvPr>
        </p:nvSpPr>
        <p:spPr/>
        <p:txBody>
          <a:bodyPr>
            <a:normAutofit/>
          </a:bodyPr>
          <a:lstStyle/>
          <a:p>
            <a:pPr>
              <a:buNone/>
              <a:defRPr/>
            </a:pPr>
            <a:r>
              <a:rPr lang="hu-HU" sz="2000" b="1" dirty="0" smtClean="0">
                <a:solidFill>
                  <a:srgbClr val="A3171E"/>
                </a:solidFill>
              </a:rPr>
              <a:t>Kapott támogatások, térítés nélkül kapott eszközök, visszafizetési kötelezettség nélkül kapott pénzösszegek</a:t>
            </a:r>
          </a:p>
          <a:p>
            <a:pPr>
              <a:buNone/>
              <a:defRPr/>
            </a:pPr>
            <a:endParaRPr lang="hu-HU" sz="2000" b="1" dirty="0" smtClean="0">
              <a:solidFill>
                <a:srgbClr val="A3171E"/>
              </a:solidFill>
            </a:endParaRPr>
          </a:p>
          <a:p>
            <a:pPr marL="365760" indent="-256032" eaLnBrk="1" fontAlgn="auto" hangingPunct="1">
              <a:spcAft>
                <a:spcPts val="0"/>
              </a:spcAft>
              <a:buFont typeface="Wingdings" pitchFamily="2" charset="2"/>
              <a:buChar char="Ø"/>
              <a:defRPr/>
            </a:pPr>
            <a:r>
              <a:rPr lang="hu-HU" sz="2000" b="1" dirty="0" smtClean="0">
                <a:solidFill>
                  <a:schemeClr val="accent4">
                    <a:lumMod val="75000"/>
                  </a:schemeClr>
                </a:solidFill>
              </a:rPr>
              <a:t>Az ilyen jogcímen elszámolt bevételekre tekintettel korábban csökkenteni lehetett az adó alapját</a:t>
            </a:r>
          </a:p>
          <a:p>
            <a:pPr marL="365760" indent="-256032" eaLnBrk="1" fontAlgn="auto" hangingPunct="1">
              <a:spcAft>
                <a:spcPts val="0"/>
              </a:spcAft>
              <a:buFont typeface="Wingdings" pitchFamily="2" charset="2"/>
              <a:buChar char="Ø"/>
              <a:defRPr/>
            </a:pPr>
            <a:r>
              <a:rPr lang="hu-HU" sz="2000" b="1" dirty="0" smtClean="0">
                <a:solidFill>
                  <a:schemeClr val="accent4">
                    <a:lumMod val="75000"/>
                  </a:schemeClr>
                </a:solidFill>
              </a:rPr>
              <a:t>A térítés nélkül átvett eszközök tekintetében utoljára 2009-ben lehetett élni ezzel a lehetőséggel</a:t>
            </a:r>
          </a:p>
          <a:p>
            <a:pPr marL="365760" indent="-256032" eaLnBrk="1" fontAlgn="auto" hangingPunct="1">
              <a:spcAft>
                <a:spcPts val="0"/>
              </a:spcAft>
              <a:buFont typeface="Wingdings" pitchFamily="2" charset="2"/>
              <a:buChar char="Ø"/>
              <a:defRPr/>
            </a:pPr>
            <a:r>
              <a:rPr lang="hu-HU" sz="2000" b="1" dirty="0" smtClean="0">
                <a:solidFill>
                  <a:schemeClr val="accent4">
                    <a:lumMod val="75000"/>
                  </a:schemeClr>
                </a:solidFill>
              </a:rPr>
              <a:t>A visszafizetési kötelezettség nélkül kapott pénzeszközök esetén utoljára 2012. évben csökkenthető az adó alapja</a:t>
            </a:r>
            <a:endParaRPr lang="hu-HU" sz="2000" b="1" dirty="0" smtClean="0"/>
          </a:p>
        </p:txBody>
      </p:sp>
      <p:sp>
        <p:nvSpPr>
          <p:cNvPr id="4098" name="Cím 1"/>
          <p:cNvSpPr>
            <a:spLocks noGrp="1"/>
          </p:cNvSpPr>
          <p:nvPr>
            <p:ph type="title"/>
          </p:nvPr>
        </p:nvSpPr>
        <p:spPr/>
        <p:txBody>
          <a:bodyPr/>
          <a:lstStyle/>
          <a:p>
            <a:pPr eaLnBrk="1" fontAlgn="auto" hangingPunct="1">
              <a:spcAft>
                <a:spcPts val="0"/>
              </a:spcAft>
              <a:defRPr/>
            </a:pPr>
            <a:r>
              <a:rPr lang="hu-HU" dirty="0" smtClean="0">
                <a:solidFill>
                  <a:schemeClr val="accent2">
                    <a:lumMod val="75000"/>
                  </a:schemeClr>
                </a:solidFill>
              </a:rPr>
              <a:t>Társasági adó alap</a:t>
            </a:r>
            <a:endParaRPr lang="hu-HU"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pPr algn="ctr"/>
            <a:r>
              <a:rPr lang="hu-HU" dirty="0" smtClean="0">
                <a:solidFill>
                  <a:schemeClr val="accent4">
                    <a:lumMod val="75000"/>
                  </a:schemeClr>
                </a:solidFill>
              </a:rPr>
              <a:t>Időszerű kérdések</a:t>
            </a:r>
            <a:endParaRPr lang="hu-HU" dirty="0"/>
          </a:p>
        </p:txBody>
      </p:sp>
      <p:sp>
        <p:nvSpPr>
          <p:cNvPr id="3" name="Alcím 2"/>
          <p:cNvSpPr>
            <a:spLocks noGrp="1"/>
          </p:cNvSpPr>
          <p:nvPr>
            <p:ph type="subTitle" idx="1"/>
          </p:nvPr>
        </p:nvSpPr>
        <p:spPr/>
        <p:txBody>
          <a:bodyPr/>
          <a:lstStyle/>
          <a:p>
            <a:pPr algn="ctr"/>
            <a:r>
              <a:rPr lang="hu-HU" b="1" dirty="0" smtClean="0">
                <a:solidFill>
                  <a:srgbClr val="A3171E"/>
                </a:solidFill>
                <a:effectLst>
                  <a:outerShdw blurRad="38100" dist="38100" dir="2700000" algn="tl">
                    <a:srgbClr val="000000">
                      <a:alpha val="43137"/>
                    </a:srgbClr>
                  </a:outerShdw>
                </a:effectLst>
              </a:rPr>
              <a:t>Készpénzfizetési korlátok</a:t>
            </a:r>
            <a:endParaRPr lang="hu-HU" b="1" dirty="0">
              <a:solidFill>
                <a:srgbClr val="A3171E"/>
              </a:solidFill>
              <a:effectLst>
                <a:outerShdw blurRad="38100" dist="38100" dir="2700000" algn="tl">
                  <a:srgbClr val="000000">
                    <a:alpha val="43137"/>
                  </a:srgbClr>
                </a:outerShdw>
              </a:effectLst>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artalom helye 2"/>
          <p:cNvSpPr>
            <a:spLocks noGrp="1"/>
          </p:cNvSpPr>
          <p:nvPr>
            <p:ph idx="1"/>
          </p:nvPr>
        </p:nvSpPr>
        <p:spPr/>
        <p:txBody>
          <a:bodyPr>
            <a:normAutofit fontScale="62500" lnSpcReduction="20000"/>
          </a:bodyPr>
          <a:lstStyle/>
          <a:p>
            <a:pPr>
              <a:buFont typeface="Wingdings 3" pitchFamily="18" charset="2"/>
              <a:buNone/>
              <a:defRPr/>
            </a:pPr>
            <a:r>
              <a:rPr lang="hu-HU" b="1" dirty="0" smtClean="0">
                <a:solidFill>
                  <a:schemeClr val="accent4">
                    <a:lumMod val="75000"/>
                  </a:schemeClr>
                </a:solidFill>
              </a:rPr>
              <a:t>A törvény szerint </a:t>
            </a:r>
            <a:r>
              <a:rPr lang="hu-HU" b="1" dirty="0" smtClean="0">
                <a:solidFill>
                  <a:schemeClr val="accent2">
                    <a:lumMod val="75000"/>
                  </a:schemeClr>
                </a:solidFill>
              </a:rPr>
              <a:t>a pénzkezelési szabályzatban rendelkezni kell legalább</a:t>
            </a:r>
          </a:p>
          <a:p>
            <a:pPr>
              <a:defRPr/>
            </a:pPr>
            <a:r>
              <a:rPr lang="hu-HU" b="1" dirty="0" smtClean="0">
                <a:solidFill>
                  <a:schemeClr val="accent4">
                    <a:lumMod val="75000"/>
                  </a:schemeClr>
                </a:solidFill>
              </a:rPr>
              <a:t>- a pénzforgalom (készpénzben, illetve bankszámlán történő) lebonyolításának rendjéről,</a:t>
            </a:r>
          </a:p>
          <a:p>
            <a:pPr>
              <a:defRPr/>
            </a:pPr>
            <a:r>
              <a:rPr lang="hu-HU" b="1" dirty="0" smtClean="0">
                <a:solidFill>
                  <a:schemeClr val="accent4">
                    <a:lumMod val="75000"/>
                  </a:schemeClr>
                </a:solidFill>
              </a:rPr>
              <a:t>- a pénzkezelés személyi és tárgyi feltételeiről, felelősségi szabályairól,</a:t>
            </a:r>
          </a:p>
          <a:p>
            <a:pPr>
              <a:defRPr/>
            </a:pPr>
            <a:r>
              <a:rPr lang="hu-HU" b="1" dirty="0" smtClean="0">
                <a:solidFill>
                  <a:schemeClr val="accent4">
                    <a:lumMod val="75000"/>
                  </a:schemeClr>
                </a:solidFill>
              </a:rPr>
              <a:t>- a készpénz és a bankszámla közötti pénzforgalomról,</a:t>
            </a:r>
          </a:p>
          <a:p>
            <a:pPr>
              <a:defRPr/>
            </a:pPr>
            <a:r>
              <a:rPr lang="hu-HU" b="1" dirty="0" smtClean="0">
                <a:solidFill>
                  <a:schemeClr val="accent4">
                    <a:lumMod val="75000"/>
                  </a:schemeClr>
                </a:solidFill>
              </a:rPr>
              <a:t>- a készpénzállományt érintő pénzmozgások jogcímeiről és eljárási rendjéről,</a:t>
            </a:r>
          </a:p>
          <a:p>
            <a:pPr>
              <a:defRPr/>
            </a:pPr>
            <a:r>
              <a:rPr lang="hu-HU" b="1" dirty="0" smtClean="0"/>
              <a:t>- </a:t>
            </a:r>
            <a:r>
              <a:rPr lang="hu-HU" b="1" dirty="0" smtClean="0">
                <a:solidFill>
                  <a:schemeClr val="accent4">
                    <a:lumMod val="75000"/>
                  </a:schemeClr>
                </a:solidFill>
              </a:rPr>
              <a:t>a</a:t>
            </a:r>
            <a:r>
              <a:rPr lang="hu-HU" b="1" dirty="0" smtClean="0"/>
              <a:t> </a:t>
            </a:r>
            <a:r>
              <a:rPr lang="hu-HU" b="1" dirty="0" smtClean="0">
                <a:solidFill>
                  <a:schemeClr val="accent2">
                    <a:lumMod val="75000"/>
                  </a:schemeClr>
                </a:solidFill>
              </a:rPr>
              <a:t>napi készpénz záró állományának maximális mértékéről,</a:t>
            </a:r>
          </a:p>
          <a:p>
            <a:pPr>
              <a:defRPr/>
            </a:pPr>
            <a:r>
              <a:rPr lang="hu-HU" b="1" dirty="0" smtClean="0">
                <a:solidFill>
                  <a:schemeClr val="accent4">
                    <a:lumMod val="75000"/>
                  </a:schemeClr>
                </a:solidFill>
              </a:rPr>
              <a:t>- a készpénzállomány ellenőrzésekor követendő eljárásról,</a:t>
            </a:r>
          </a:p>
          <a:p>
            <a:pPr>
              <a:defRPr/>
            </a:pPr>
            <a:r>
              <a:rPr lang="hu-HU" b="1" dirty="0" smtClean="0">
                <a:solidFill>
                  <a:schemeClr val="accent4">
                    <a:lumMod val="75000"/>
                  </a:schemeClr>
                </a:solidFill>
              </a:rPr>
              <a:t>- az ellenőrzés gyakoriságáról,</a:t>
            </a:r>
          </a:p>
          <a:p>
            <a:pPr>
              <a:defRPr/>
            </a:pPr>
            <a:r>
              <a:rPr lang="hu-HU" b="1" dirty="0" smtClean="0">
                <a:solidFill>
                  <a:schemeClr val="accent4">
                    <a:lumMod val="75000"/>
                  </a:schemeClr>
                </a:solidFill>
              </a:rPr>
              <a:t>- a pénzszállítás feltételeiről,</a:t>
            </a:r>
          </a:p>
          <a:p>
            <a:pPr>
              <a:defRPr/>
            </a:pPr>
            <a:r>
              <a:rPr lang="hu-HU" b="1" dirty="0" smtClean="0">
                <a:solidFill>
                  <a:schemeClr val="accent4">
                    <a:lumMod val="75000"/>
                  </a:schemeClr>
                </a:solidFill>
              </a:rPr>
              <a:t>- a pénzkezeléssel kapcsolatos bizonylatok rendjéről és</a:t>
            </a:r>
          </a:p>
          <a:p>
            <a:pPr>
              <a:defRPr/>
            </a:pPr>
            <a:r>
              <a:rPr lang="hu-HU" b="1" dirty="0" smtClean="0">
                <a:solidFill>
                  <a:schemeClr val="accent4">
                    <a:lumMod val="75000"/>
                  </a:schemeClr>
                </a:solidFill>
              </a:rPr>
              <a:t>- a pénzforgalommal kapcsolatos nyilvántartási szabályokról.</a:t>
            </a:r>
          </a:p>
          <a:p>
            <a:pPr>
              <a:buFont typeface="Wingdings 3" pitchFamily="18" charset="2"/>
              <a:buNone/>
              <a:defRPr/>
            </a:pPr>
            <a:endParaRPr lang="hu-HU" b="1" dirty="0" smtClean="0"/>
          </a:p>
          <a:p>
            <a:pPr>
              <a:buFont typeface="Wingdings 3" pitchFamily="18" charset="2"/>
              <a:buNone/>
              <a:defRPr/>
            </a:pPr>
            <a:r>
              <a:rPr lang="hu-HU" b="1" dirty="0" smtClean="0">
                <a:solidFill>
                  <a:schemeClr val="accent4">
                    <a:lumMod val="75000"/>
                  </a:schemeClr>
                </a:solidFill>
              </a:rPr>
              <a:t>Az egyes szabályozandó kérdéseken belül a gazdálkodó saját adottságaira és működési feltételeire tekintettel maga alakíthatja ki a rá vonatkozó részletszabályokat. </a:t>
            </a:r>
            <a:r>
              <a:rPr lang="hu-HU" b="1" dirty="0" smtClean="0">
                <a:solidFill>
                  <a:schemeClr val="accent2">
                    <a:lumMod val="75000"/>
                  </a:schemeClr>
                </a:solidFill>
              </a:rPr>
              <a:t>A készpénz állományra vonatkozó korlát 2012. december 1-jétől megszűnt. Akit érint, a szabályzatot módosítani kell!</a:t>
            </a:r>
          </a:p>
          <a:p>
            <a:pPr>
              <a:defRPr/>
            </a:pPr>
            <a:endParaRPr lang="hu-HU" dirty="0" smtClean="0"/>
          </a:p>
          <a:p>
            <a:pPr marL="365760" indent="-256032" eaLnBrk="1" fontAlgn="auto" hangingPunct="1">
              <a:spcAft>
                <a:spcPts val="0"/>
              </a:spcAft>
              <a:buFont typeface="Wingdings 3"/>
              <a:buChar char=""/>
              <a:defRPr/>
            </a:pPr>
            <a:endParaRPr lang="hu-HU" dirty="0" smtClean="0"/>
          </a:p>
        </p:txBody>
      </p:sp>
      <p:sp>
        <p:nvSpPr>
          <p:cNvPr id="8194" name="Cím 1"/>
          <p:cNvSpPr>
            <a:spLocks noGrp="1"/>
          </p:cNvSpPr>
          <p:nvPr>
            <p:ph type="title"/>
          </p:nvPr>
        </p:nvSpPr>
        <p:spPr/>
        <p:txBody>
          <a:bodyPr>
            <a:normAutofit/>
          </a:bodyPr>
          <a:lstStyle/>
          <a:p>
            <a:pPr eaLnBrk="1" fontAlgn="auto" hangingPunct="1">
              <a:spcAft>
                <a:spcPts val="0"/>
              </a:spcAft>
              <a:defRPr/>
            </a:pPr>
            <a:r>
              <a:rPr lang="hu-HU" dirty="0" smtClean="0">
                <a:solidFill>
                  <a:schemeClr val="accent2">
                    <a:lumMod val="75000"/>
                  </a:schemeClr>
                </a:solidFill>
              </a:rPr>
              <a:t>Készpénzfizetési korlátozások</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artalom helye 1"/>
          <p:cNvSpPr>
            <a:spLocks noGrp="1"/>
          </p:cNvSpPr>
          <p:nvPr>
            <p:ph idx="1"/>
          </p:nvPr>
        </p:nvSpPr>
        <p:spPr/>
        <p:txBody>
          <a:bodyPr/>
          <a:lstStyle/>
          <a:p>
            <a:pPr>
              <a:buNone/>
            </a:pPr>
            <a:r>
              <a:rPr lang="hu-HU" sz="2000" b="1" dirty="0" smtClean="0">
                <a:solidFill>
                  <a:schemeClr val="accent4">
                    <a:lumMod val="75000"/>
                  </a:schemeClr>
                </a:solidFill>
              </a:rPr>
              <a:t>Egyértelmű a kormányzati szándék, hogy a készpénz tartását és forgalmát korlátozzák, a gazdálkodókat a számlapénzforgalom irányába tereljék.</a:t>
            </a:r>
          </a:p>
          <a:p>
            <a:r>
              <a:rPr lang="hu-HU" sz="2000" b="1" dirty="0" smtClean="0">
                <a:solidFill>
                  <a:schemeClr val="accent4">
                    <a:lumMod val="75000"/>
                  </a:schemeClr>
                </a:solidFill>
              </a:rPr>
              <a:t>Érdemes az erre irányuló jogszabályokat figyelni és a pénzkezelést erre tekintettel végezni és szabályozni.</a:t>
            </a:r>
          </a:p>
          <a:p>
            <a:r>
              <a:rPr lang="hu-HU" sz="2000" b="1" dirty="0" smtClean="0">
                <a:solidFill>
                  <a:schemeClr val="accent4">
                    <a:lumMod val="75000"/>
                  </a:schemeClr>
                </a:solidFill>
              </a:rPr>
              <a:t>Az Art. alapján a  </a:t>
            </a:r>
            <a:r>
              <a:rPr lang="hu-HU" sz="2000" b="1" dirty="0" smtClean="0">
                <a:solidFill>
                  <a:schemeClr val="accent6">
                    <a:lumMod val="75000"/>
                  </a:schemeClr>
                </a:solidFill>
              </a:rPr>
              <a:t>készpénzes kifizetéseket </a:t>
            </a:r>
            <a:r>
              <a:rPr lang="hu-HU" sz="2000" b="1" dirty="0" smtClean="0">
                <a:solidFill>
                  <a:schemeClr val="accent4">
                    <a:lumMod val="75000"/>
                  </a:schemeClr>
                </a:solidFill>
              </a:rPr>
              <a:t>2012. évtől 2 millió, kapcsolt feleknél 1 millió forinttól </a:t>
            </a:r>
            <a:r>
              <a:rPr lang="hu-HU" sz="2000" b="1" dirty="0" smtClean="0">
                <a:solidFill>
                  <a:schemeClr val="accent6">
                    <a:lumMod val="75000"/>
                  </a:schemeClr>
                </a:solidFill>
              </a:rPr>
              <a:t>be kell jelenteni!</a:t>
            </a:r>
          </a:p>
          <a:p>
            <a:r>
              <a:rPr lang="hu-HU" sz="2000" b="1" dirty="0" smtClean="0">
                <a:solidFill>
                  <a:schemeClr val="accent4">
                    <a:lumMod val="75000"/>
                  </a:schemeClr>
                </a:solidFill>
              </a:rPr>
              <a:t>Az Art. 38.§ alapján 2013. évtől egy szerződésnek minősülő ügyletek ellenértékét egy partner felé egy hónapban </a:t>
            </a:r>
            <a:r>
              <a:rPr lang="hu-HU" sz="2000" b="1" dirty="0" smtClean="0">
                <a:solidFill>
                  <a:schemeClr val="accent6">
                    <a:lumMod val="75000"/>
                  </a:schemeClr>
                </a:solidFill>
              </a:rPr>
              <a:t>nem lehet 1,5 millió Ft felett készpénzben </a:t>
            </a:r>
            <a:r>
              <a:rPr lang="hu-HU" sz="2000" b="1" dirty="0" smtClean="0">
                <a:solidFill>
                  <a:schemeClr val="accent4">
                    <a:lumMod val="75000"/>
                  </a:schemeClr>
                </a:solidFill>
              </a:rPr>
              <a:t>teljesíteni . Ebben a tekintetben készpénzes kifizetés a készpénz átadása. A </a:t>
            </a:r>
            <a:r>
              <a:rPr lang="hu-HU" sz="2000" b="1" dirty="0" smtClean="0">
                <a:solidFill>
                  <a:schemeClr val="accent6">
                    <a:lumMod val="75000"/>
                  </a:schemeClr>
                </a:solidFill>
              </a:rPr>
              <a:t>mulasztási bírság a kifizetőt és az elfogadót is terheli</a:t>
            </a:r>
            <a:r>
              <a:rPr lang="hu-HU" sz="2000" b="1" dirty="0" smtClean="0">
                <a:solidFill>
                  <a:schemeClr val="accent4">
                    <a:lumMod val="75000"/>
                  </a:schemeClr>
                </a:solidFill>
              </a:rPr>
              <a:t>.</a:t>
            </a:r>
          </a:p>
        </p:txBody>
      </p:sp>
      <p:sp>
        <p:nvSpPr>
          <p:cNvPr id="3" name="Cím 2"/>
          <p:cNvSpPr>
            <a:spLocks noGrp="1"/>
          </p:cNvSpPr>
          <p:nvPr>
            <p:ph type="title"/>
          </p:nvPr>
        </p:nvSpPr>
        <p:spPr/>
        <p:txBody>
          <a:bodyPr/>
          <a:lstStyle/>
          <a:p>
            <a:pPr>
              <a:defRPr/>
            </a:pPr>
            <a:r>
              <a:rPr lang="hu-HU" dirty="0" smtClean="0">
                <a:solidFill>
                  <a:schemeClr val="accent2">
                    <a:lumMod val="75000"/>
                  </a:schemeClr>
                </a:solidFill>
              </a:rPr>
              <a:t>Készpénzfizetési korlátozások</a:t>
            </a:r>
            <a:endParaRPr lang="hu-H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85800" y="980729"/>
            <a:ext cx="7772400" cy="1872208"/>
          </a:xfrm>
        </p:spPr>
        <p:txBody>
          <a:bodyPr/>
          <a:lstStyle/>
          <a:p>
            <a:pPr>
              <a:defRPr/>
            </a:pPr>
            <a:r>
              <a:rPr lang="hu-HU" dirty="0" smtClean="0">
                <a:solidFill>
                  <a:schemeClr val="accent2">
                    <a:lumMod val="75000"/>
                  </a:schemeClr>
                </a:solidFill>
              </a:rPr>
              <a:t>Köszönöm figyelmüket!</a:t>
            </a:r>
            <a:br>
              <a:rPr lang="hu-HU" dirty="0" smtClean="0">
                <a:solidFill>
                  <a:schemeClr val="accent2">
                    <a:lumMod val="75000"/>
                  </a:schemeClr>
                </a:solidFill>
              </a:rPr>
            </a:br>
            <a:endParaRPr lang="hu-HU" dirty="0"/>
          </a:p>
        </p:txBody>
      </p:sp>
      <p:sp>
        <p:nvSpPr>
          <p:cNvPr id="3" name="Alcím 2"/>
          <p:cNvSpPr>
            <a:spLocks noGrp="1"/>
          </p:cNvSpPr>
          <p:nvPr>
            <p:ph type="subTitle" idx="1"/>
          </p:nvPr>
        </p:nvSpPr>
        <p:spPr>
          <a:xfrm>
            <a:off x="3851275" y="3141663"/>
            <a:ext cx="4968875" cy="1800225"/>
          </a:xfrm>
        </p:spPr>
        <p:txBody>
          <a:bodyPr/>
          <a:lstStyle/>
          <a:p>
            <a:pPr marR="0" algn="ctr">
              <a:defRPr/>
            </a:pPr>
            <a:r>
              <a:rPr lang="hu-HU" sz="1600" smtClean="0">
                <a:solidFill>
                  <a:srgbClr val="0070C0"/>
                </a:solidFill>
                <a:effectLst>
                  <a:outerShdw blurRad="38100" dist="38100" dir="2700000" algn="tl">
                    <a:srgbClr val="C0C0C0"/>
                  </a:outerShdw>
                </a:effectLst>
              </a:rPr>
              <a:t>Dr. Takácsné Grúz Erzsébet</a:t>
            </a:r>
          </a:p>
          <a:p>
            <a:pPr marR="0" algn="ctr">
              <a:defRPr/>
            </a:pPr>
            <a:r>
              <a:rPr lang="hu-HU" sz="1600" smtClean="0">
                <a:solidFill>
                  <a:srgbClr val="0070C0"/>
                </a:solidFill>
                <a:effectLst>
                  <a:outerShdw blurRad="38100" dist="38100" dir="2700000" algn="tl">
                    <a:srgbClr val="C0C0C0"/>
                  </a:outerShdw>
                </a:effectLst>
              </a:rPr>
              <a:t>Adószakértő</a:t>
            </a:r>
          </a:p>
          <a:p>
            <a:pPr marR="0" algn="ctr">
              <a:defRPr/>
            </a:pPr>
            <a:r>
              <a:rPr lang="hu-HU" sz="1600" smtClean="0">
                <a:solidFill>
                  <a:srgbClr val="0070C0"/>
                </a:solidFill>
                <a:effectLst>
                  <a:outerShdw blurRad="38100" dist="38100" dir="2700000" algn="tl">
                    <a:srgbClr val="C0C0C0"/>
                  </a:outerShdw>
                </a:effectLst>
              </a:rPr>
              <a:t>Bejegyzett könyvvizsgáló</a:t>
            </a:r>
          </a:p>
          <a:p>
            <a:pPr marR="0" algn="ctr">
              <a:defRPr/>
            </a:pPr>
            <a:r>
              <a:rPr lang="hu-HU" sz="1600" smtClean="0">
                <a:solidFill>
                  <a:srgbClr val="0070C0"/>
                </a:solidFill>
                <a:effectLst>
                  <a:outerShdw blurRad="38100" dist="38100" dir="2700000" algn="tl">
                    <a:srgbClr val="C0C0C0"/>
                  </a:outerShdw>
                </a:effectLst>
              </a:rPr>
              <a:t>INEZ AUDIT Kft.</a:t>
            </a:r>
          </a:p>
          <a:p>
            <a:pPr marR="0" algn="ctr">
              <a:defRPr/>
            </a:pPr>
            <a:r>
              <a:rPr lang="hu-HU" sz="1600" smtClean="0">
                <a:solidFill>
                  <a:srgbClr val="0070C0"/>
                </a:solidFill>
                <a:effectLst>
                  <a:outerShdw blurRad="38100" dist="38100" dir="2700000" algn="tl">
                    <a:srgbClr val="C0C0C0"/>
                  </a:outerShdw>
                </a:effectLst>
              </a:rPr>
              <a:t>Eger, Orgonás tér 4.</a:t>
            </a:r>
          </a:p>
          <a:p>
            <a:pPr marR="0">
              <a:defRPr/>
            </a:pPr>
            <a:endParaRPr lang="hu-HU"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marL="109537" indent="0">
              <a:buFont typeface="Wingdings 3" pitchFamily="18" charset="2"/>
              <a:buNone/>
              <a:defRPr/>
            </a:pPr>
            <a:r>
              <a:rPr lang="hu-HU" sz="2400" b="1" dirty="0" smtClean="0">
                <a:solidFill>
                  <a:schemeClr val="accent5">
                    <a:lumMod val="75000"/>
                  </a:schemeClr>
                </a:solidFill>
              </a:rPr>
              <a:t>2. </a:t>
            </a:r>
            <a:r>
              <a:rPr lang="hu-HU" sz="2400" b="1" dirty="0" err="1" smtClean="0">
                <a:solidFill>
                  <a:schemeClr val="accent5">
                    <a:lumMod val="75000"/>
                  </a:schemeClr>
                </a:solidFill>
              </a:rPr>
              <a:t>Gt</a:t>
            </a:r>
            <a:r>
              <a:rPr lang="hu-HU" sz="2400" b="1" dirty="0" smtClean="0">
                <a:solidFill>
                  <a:schemeClr val="accent5">
                    <a:lumMod val="75000"/>
                  </a:schemeClr>
                </a:solidFill>
              </a:rPr>
              <a:t> további tőkevédelmi szabálya 143. § (2)-(3)</a:t>
            </a:r>
          </a:p>
          <a:p>
            <a:pPr>
              <a:defRPr/>
            </a:pPr>
            <a:r>
              <a:rPr lang="hu-HU" sz="2400" b="1" dirty="0" smtClean="0">
                <a:solidFill>
                  <a:schemeClr val="accent5">
                    <a:lumMod val="75000"/>
                  </a:schemeClr>
                </a:solidFill>
              </a:rPr>
              <a:t>Ha az ügyvezető tudomására jut, hogy a Kft saját tőkéje a jegyzett tőke felére csökken (Rt-nél 2/3-ára), akkor haladéktalanul össze kell hívnia a döntéshozó szervet, amely köteles a saját  tőke helyreállítása érdekében a szükséges döntést meghozni  (pótbefizetés, tőkeemelés, tőke feltételes leszállításával egybekötött emelés)</a:t>
            </a:r>
          </a:p>
          <a:p>
            <a:pPr>
              <a:defRPr/>
            </a:pPr>
            <a:r>
              <a:rPr lang="hu-HU" sz="2400" b="1" dirty="0" smtClean="0">
                <a:solidFill>
                  <a:schemeClr val="accent6">
                    <a:lumMod val="75000"/>
                  </a:schemeClr>
                </a:solidFill>
              </a:rPr>
              <a:t>Könnyítés: A fenti intézkedésre akkor van szükség, ha a tőkevesztés a taggyűlést megelőző egy hónapon belüli fordulónapra készített közbenső beszámoló alapján is fennállnak.</a:t>
            </a:r>
            <a:endParaRPr lang="hu-HU" sz="2400" b="1" dirty="0">
              <a:solidFill>
                <a:schemeClr val="accent6">
                  <a:lumMod val="75000"/>
                </a:schemeClr>
              </a:solidFill>
            </a:endParaRPr>
          </a:p>
        </p:txBody>
      </p:sp>
      <p:sp>
        <p:nvSpPr>
          <p:cNvPr id="3" name="Cím 2"/>
          <p:cNvSpPr>
            <a:spLocks noGrp="1"/>
          </p:cNvSpPr>
          <p:nvPr>
            <p:ph type="title"/>
          </p:nvPr>
        </p:nvSpPr>
        <p:spPr/>
        <p:txBody>
          <a:bodyPr>
            <a:normAutofit fontScale="90000"/>
          </a:bodyPr>
          <a:lstStyle/>
          <a:p>
            <a:pPr>
              <a:defRPr/>
            </a:pPr>
            <a:r>
              <a:rPr lang="hu-HU" dirty="0">
                <a:solidFill>
                  <a:schemeClr val="accent2">
                    <a:lumMod val="75000"/>
                  </a:schemeClr>
                </a:solidFill>
              </a:rPr>
              <a:t>A saját tőke biztosítása a törvényi előírások alapján</a:t>
            </a:r>
            <a:endParaRPr lang="hu-H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marL="109537" indent="0">
              <a:buNone/>
            </a:pPr>
            <a:r>
              <a:rPr lang="hu-HU" b="1" dirty="0" smtClean="0">
                <a:solidFill>
                  <a:schemeClr val="accent5">
                    <a:lumMod val="75000"/>
                  </a:schemeClr>
                </a:solidFill>
              </a:rPr>
              <a:t>A Gt. 51.§ (1) bekezdésre nem elegendő akkor figyelni, mikor a jegyzett tőke már elveszett, a saját tőke figyelemmel kísérése fontos feladat</a:t>
            </a:r>
          </a:p>
          <a:p>
            <a:pPr marL="109537" indent="0">
              <a:buNone/>
            </a:pPr>
            <a:r>
              <a:rPr lang="hu-HU" b="1" dirty="0" smtClean="0">
                <a:solidFill>
                  <a:schemeClr val="accent5">
                    <a:lumMod val="75000"/>
                  </a:schemeClr>
                </a:solidFill>
              </a:rPr>
              <a:t>A saját  tőke számviteli adat, a tájékoztatás számviteli feladat</a:t>
            </a:r>
          </a:p>
          <a:p>
            <a:pPr marL="109537" indent="0">
              <a:buNone/>
            </a:pPr>
            <a:r>
              <a:rPr lang="hu-HU" b="1" dirty="0" smtClean="0">
                <a:solidFill>
                  <a:schemeClr val="accent5">
                    <a:lumMod val="75000"/>
                  </a:schemeClr>
                </a:solidFill>
              </a:rPr>
              <a:t>Felkészülés a saját tőke pótlására</a:t>
            </a:r>
          </a:p>
          <a:p>
            <a:pPr>
              <a:buFont typeface="Arial" pitchFamily="34" charset="0"/>
              <a:buChar char="•"/>
            </a:pPr>
            <a:r>
              <a:rPr lang="hu-HU" b="1" dirty="0" smtClean="0">
                <a:solidFill>
                  <a:schemeClr val="accent5">
                    <a:lumMod val="75000"/>
                  </a:schemeClr>
                </a:solidFill>
              </a:rPr>
              <a:t>Várható saját tőke</a:t>
            </a:r>
          </a:p>
          <a:p>
            <a:pPr>
              <a:buFont typeface="Arial" pitchFamily="34" charset="0"/>
              <a:buChar char="•"/>
            </a:pPr>
            <a:r>
              <a:rPr lang="hu-HU" b="1" dirty="0" smtClean="0">
                <a:solidFill>
                  <a:schemeClr val="accent5">
                    <a:lumMod val="75000"/>
                  </a:schemeClr>
                </a:solidFill>
              </a:rPr>
              <a:t>Lehetőség a társasági szerződés alapján</a:t>
            </a:r>
          </a:p>
          <a:p>
            <a:pPr>
              <a:buFont typeface="Arial" pitchFamily="34" charset="0"/>
              <a:buChar char="•"/>
            </a:pPr>
            <a:r>
              <a:rPr lang="hu-HU" b="1" dirty="0" smtClean="0">
                <a:solidFill>
                  <a:schemeClr val="accent5">
                    <a:lumMod val="75000"/>
                  </a:schemeClr>
                </a:solidFill>
              </a:rPr>
              <a:t>Pénzbefizetés lehetősége</a:t>
            </a:r>
          </a:p>
          <a:p>
            <a:pPr>
              <a:buFont typeface="Arial" pitchFamily="34" charset="0"/>
              <a:buChar char="•"/>
            </a:pPr>
            <a:r>
              <a:rPr lang="hu-HU" b="1" dirty="0" smtClean="0">
                <a:solidFill>
                  <a:schemeClr val="accent5">
                    <a:lumMod val="75000"/>
                  </a:schemeClr>
                </a:solidFill>
              </a:rPr>
              <a:t>Elengedhető kötelezettség</a:t>
            </a:r>
            <a:endParaRPr lang="hu-HU" dirty="0"/>
          </a:p>
        </p:txBody>
      </p:sp>
      <p:sp>
        <p:nvSpPr>
          <p:cNvPr id="3" name="Cím 2"/>
          <p:cNvSpPr>
            <a:spLocks noGrp="1"/>
          </p:cNvSpPr>
          <p:nvPr>
            <p:ph type="title"/>
          </p:nvPr>
        </p:nvSpPr>
        <p:spPr/>
        <p:txBody>
          <a:bodyPr>
            <a:normAutofit fontScale="90000"/>
          </a:bodyPr>
          <a:lstStyle/>
          <a:p>
            <a:r>
              <a:rPr lang="hu-HU" dirty="0" smtClean="0">
                <a:solidFill>
                  <a:schemeClr val="accent2">
                    <a:lumMod val="75000"/>
                  </a:schemeClr>
                </a:solidFill>
              </a:rPr>
              <a:t>A saját tőke biztosítása a törvényi előírások alapján</a:t>
            </a:r>
            <a:endParaRPr lang="hu-HU" dirty="0"/>
          </a:p>
        </p:txBody>
      </p:sp>
    </p:spTree>
    <p:extLst>
      <p:ext uri="{BB962C8B-B14F-4D97-AF65-F5344CB8AC3E}">
        <p14:creationId xmlns="" xmlns:p14="http://schemas.microsoft.com/office/powerpoint/2010/main" val="3883322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marL="109537" indent="0">
              <a:buNone/>
            </a:pPr>
            <a:r>
              <a:rPr lang="hu-HU" b="1" dirty="0">
                <a:solidFill>
                  <a:schemeClr val="accent5">
                    <a:lumMod val="75000"/>
                  </a:schemeClr>
                </a:solidFill>
              </a:rPr>
              <a:t>A veszteség miatti saját tőkerendezés lehetőségei:</a:t>
            </a:r>
          </a:p>
          <a:p>
            <a:pPr>
              <a:buFont typeface="Wingdings" pitchFamily="2" charset="2"/>
              <a:buChar char="Ø"/>
            </a:pPr>
            <a:r>
              <a:rPr lang="hu-HU" b="1" dirty="0">
                <a:solidFill>
                  <a:schemeClr val="accent6">
                    <a:lumMod val="75000"/>
                  </a:schemeClr>
                </a:solidFill>
              </a:rPr>
              <a:t>Pótbefizetés </a:t>
            </a:r>
            <a:r>
              <a:rPr lang="hu-HU" b="1" dirty="0">
                <a:solidFill>
                  <a:schemeClr val="accent5">
                    <a:lumMod val="75000"/>
                  </a:schemeClr>
                </a:solidFill>
              </a:rPr>
              <a:t>– lekötött tartalékba, ha a társasági szerződés ezt a lehetőséget biztosítja. Ha nem ad lehetőséget, akkor első feladat a társasági szerződés módosítása</a:t>
            </a:r>
          </a:p>
          <a:p>
            <a:pPr>
              <a:buFont typeface="Wingdings" pitchFamily="2" charset="2"/>
              <a:buChar char="Ø"/>
            </a:pPr>
            <a:r>
              <a:rPr lang="hu-HU" b="1" dirty="0">
                <a:solidFill>
                  <a:schemeClr val="accent6">
                    <a:lumMod val="75000"/>
                  </a:schemeClr>
                </a:solidFill>
              </a:rPr>
              <a:t>Tőkeemelés ázsióval </a:t>
            </a:r>
            <a:r>
              <a:rPr lang="hu-HU" b="1" dirty="0">
                <a:solidFill>
                  <a:schemeClr val="accent5">
                    <a:lumMod val="75000"/>
                  </a:schemeClr>
                </a:solidFill>
              </a:rPr>
              <a:t>– a jegyzett tőke emelésén felül a tőketartalékba helyezett összeg javítja a saját tőkét </a:t>
            </a:r>
          </a:p>
          <a:p>
            <a:pPr>
              <a:buFont typeface="Wingdings" pitchFamily="2" charset="2"/>
              <a:buChar char="Ø"/>
            </a:pPr>
            <a:endParaRPr lang="hu-HU" dirty="0" smtClean="0"/>
          </a:p>
          <a:p>
            <a:endParaRPr lang="hu-HU" dirty="0"/>
          </a:p>
        </p:txBody>
      </p:sp>
      <p:sp>
        <p:nvSpPr>
          <p:cNvPr id="3" name="Cím 2"/>
          <p:cNvSpPr>
            <a:spLocks noGrp="1"/>
          </p:cNvSpPr>
          <p:nvPr>
            <p:ph type="title"/>
          </p:nvPr>
        </p:nvSpPr>
        <p:spPr/>
        <p:txBody>
          <a:bodyPr>
            <a:normAutofit fontScale="90000"/>
          </a:bodyPr>
          <a:lstStyle/>
          <a:p>
            <a:r>
              <a:rPr lang="hu-HU" dirty="0" smtClean="0">
                <a:solidFill>
                  <a:schemeClr val="accent2">
                    <a:lumMod val="75000"/>
                  </a:schemeClr>
                </a:solidFill>
              </a:rPr>
              <a:t>A saját tőke biztosítása a törvényi előírások alapján</a:t>
            </a:r>
            <a:endParaRPr lang="hu-HU" dirty="0"/>
          </a:p>
        </p:txBody>
      </p:sp>
    </p:spTree>
    <p:extLst>
      <p:ext uri="{BB962C8B-B14F-4D97-AF65-F5344CB8AC3E}">
        <p14:creationId xmlns="" xmlns:p14="http://schemas.microsoft.com/office/powerpoint/2010/main" val="3875003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marL="109537" indent="0">
              <a:buNone/>
            </a:pPr>
            <a:r>
              <a:rPr lang="hu-HU" b="1" dirty="0" smtClean="0">
                <a:solidFill>
                  <a:schemeClr val="accent5">
                    <a:lumMod val="75000"/>
                  </a:schemeClr>
                </a:solidFill>
              </a:rPr>
              <a:t>A veszteség miatti saját tőkerendezés lehetőségei (folytatás):</a:t>
            </a:r>
          </a:p>
          <a:p>
            <a:r>
              <a:rPr lang="hu-HU" b="1" dirty="0">
                <a:solidFill>
                  <a:schemeClr val="accent6">
                    <a:lumMod val="75000"/>
                  </a:schemeClr>
                </a:solidFill>
              </a:rPr>
              <a:t>Tőkeleszállítással </a:t>
            </a:r>
            <a:r>
              <a:rPr lang="hu-HU" b="1" dirty="0">
                <a:solidFill>
                  <a:schemeClr val="accent5">
                    <a:lumMod val="75000"/>
                  </a:schemeClr>
                </a:solidFill>
              </a:rPr>
              <a:t>akkor lehet biztosítani a saját tőke egyensúlyát, ha a jegyzett tőke </a:t>
            </a:r>
            <a:r>
              <a:rPr lang="hu-HU" b="1" dirty="0" smtClean="0">
                <a:solidFill>
                  <a:schemeClr val="accent5">
                    <a:lumMod val="75000"/>
                  </a:schemeClr>
                </a:solidFill>
              </a:rPr>
              <a:t>és a saját tőke is magasabb a törvény szerinti minimális jegyzett tőke összegénél</a:t>
            </a:r>
          </a:p>
          <a:p>
            <a:r>
              <a:rPr lang="hu-HU" b="1" dirty="0" smtClean="0">
                <a:solidFill>
                  <a:schemeClr val="accent6">
                    <a:lumMod val="75000"/>
                  </a:schemeClr>
                </a:solidFill>
              </a:rPr>
              <a:t>Átmeneti tőkeleszállítással történő tőkeemelés </a:t>
            </a:r>
            <a:r>
              <a:rPr lang="hu-HU" b="1" dirty="0" smtClean="0">
                <a:solidFill>
                  <a:schemeClr val="accent5">
                    <a:lumMod val="75000"/>
                  </a:schemeClr>
                </a:solidFill>
              </a:rPr>
              <a:t>új tulajdonos belépésekor lehetséges </a:t>
            </a:r>
            <a:endParaRPr lang="hu-HU" b="1" dirty="0">
              <a:solidFill>
                <a:schemeClr val="accent5">
                  <a:lumMod val="75000"/>
                </a:schemeClr>
              </a:solidFill>
            </a:endParaRPr>
          </a:p>
        </p:txBody>
      </p:sp>
      <p:sp>
        <p:nvSpPr>
          <p:cNvPr id="3" name="Cím 2"/>
          <p:cNvSpPr>
            <a:spLocks noGrp="1"/>
          </p:cNvSpPr>
          <p:nvPr>
            <p:ph type="title"/>
          </p:nvPr>
        </p:nvSpPr>
        <p:spPr/>
        <p:txBody>
          <a:bodyPr>
            <a:normAutofit fontScale="90000"/>
          </a:bodyPr>
          <a:lstStyle/>
          <a:p>
            <a:r>
              <a:rPr lang="hu-HU" dirty="0" smtClean="0">
                <a:solidFill>
                  <a:schemeClr val="accent2">
                    <a:lumMod val="75000"/>
                  </a:schemeClr>
                </a:solidFill>
              </a:rPr>
              <a:t>A saját tőke biztosítása a törvényi előírások alapján</a:t>
            </a:r>
            <a:endParaRPr lang="hu-HU" dirty="0"/>
          </a:p>
        </p:txBody>
      </p:sp>
    </p:spTree>
    <p:extLst>
      <p:ext uri="{BB962C8B-B14F-4D97-AF65-F5344CB8AC3E}">
        <p14:creationId xmlns="" xmlns:p14="http://schemas.microsoft.com/office/powerpoint/2010/main" val="4202561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marL="109537" indent="0">
              <a:buNone/>
            </a:pPr>
            <a:r>
              <a:rPr lang="hu-HU" sz="2400" b="1" dirty="0" smtClean="0">
                <a:solidFill>
                  <a:schemeClr val="accent5">
                    <a:lumMod val="75000"/>
                  </a:schemeClr>
                </a:solidFill>
              </a:rPr>
              <a:t>A veszteség miatti saját tőkerendezés lehetőségei (folytatás):</a:t>
            </a:r>
          </a:p>
          <a:p>
            <a:r>
              <a:rPr lang="hu-HU" sz="2400" b="1" dirty="0" smtClean="0">
                <a:solidFill>
                  <a:schemeClr val="accent6">
                    <a:lumMod val="75000"/>
                  </a:schemeClr>
                </a:solidFill>
              </a:rPr>
              <a:t>Tulajdonossal szembeni kötelezettség elengedése </a:t>
            </a:r>
            <a:r>
              <a:rPr lang="hu-HU" sz="2400" b="1" dirty="0" smtClean="0">
                <a:solidFill>
                  <a:schemeClr val="accent5">
                    <a:lumMod val="75000"/>
                  </a:schemeClr>
                </a:solidFill>
              </a:rPr>
              <a:t>során elszámolt rendkívüli bevétel javítja a tárgyévi eredményt, melynek </a:t>
            </a:r>
            <a:r>
              <a:rPr lang="hu-HU" sz="2400" b="1" dirty="0" smtClean="0">
                <a:solidFill>
                  <a:schemeClr val="accent6">
                    <a:lumMod val="75000"/>
                  </a:schemeClr>
                </a:solidFill>
              </a:rPr>
              <a:t>adózott összege </a:t>
            </a:r>
            <a:r>
              <a:rPr lang="hu-HU" sz="2400" b="1" dirty="0" smtClean="0">
                <a:solidFill>
                  <a:schemeClr val="accent5">
                    <a:lumMod val="75000"/>
                  </a:schemeClr>
                </a:solidFill>
              </a:rPr>
              <a:t>kedvezően befolyásolja a saját tőkét</a:t>
            </a:r>
          </a:p>
          <a:p>
            <a:r>
              <a:rPr lang="hu-HU" sz="2400" b="1" dirty="0" smtClean="0">
                <a:solidFill>
                  <a:schemeClr val="accent6">
                    <a:lumMod val="75000"/>
                  </a:schemeClr>
                </a:solidFill>
              </a:rPr>
              <a:t>Társasággal szemben fennálló osztalék </a:t>
            </a:r>
            <a:r>
              <a:rPr lang="hu-HU" sz="2400" b="1" dirty="0" smtClean="0">
                <a:solidFill>
                  <a:schemeClr val="accent5">
                    <a:lumMod val="75000"/>
                  </a:schemeClr>
                </a:solidFill>
              </a:rPr>
              <a:t>fizetési kötelezettség elengedése során elszámolt bevétel esetén a </a:t>
            </a:r>
            <a:r>
              <a:rPr lang="hu-HU" sz="2400" b="1" dirty="0" smtClean="0">
                <a:solidFill>
                  <a:schemeClr val="accent6">
                    <a:lumMod val="75000"/>
                  </a:schemeClr>
                </a:solidFill>
              </a:rPr>
              <a:t>társasági adó alapja csökkenthető</a:t>
            </a:r>
          </a:p>
          <a:p>
            <a:r>
              <a:rPr lang="hu-HU" sz="2400" b="1" dirty="0" smtClean="0">
                <a:solidFill>
                  <a:schemeClr val="accent5">
                    <a:lumMod val="75000"/>
                  </a:schemeClr>
                </a:solidFill>
              </a:rPr>
              <a:t>Ha </a:t>
            </a:r>
            <a:r>
              <a:rPr lang="hu-HU" sz="2400" b="1" dirty="0" smtClean="0">
                <a:solidFill>
                  <a:schemeClr val="accent6">
                    <a:lumMod val="75000"/>
                  </a:schemeClr>
                </a:solidFill>
              </a:rPr>
              <a:t>magánszemély</a:t>
            </a:r>
            <a:r>
              <a:rPr lang="hu-HU" sz="2400" b="1" dirty="0" smtClean="0">
                <a:solidFill>
                  <a:schemeClr val="accent5">
                    <a:lumMod val="75000"/>
                  </a:schemeClr>
                </a:solidFill>
              </a:rPr>
              <a:t> </a:t>
            </a:r>
            <a:r>
              <a:rPr lang="hu-HU" sz="2400" b="1" dirty="0" smtClean="0">
                <a:solidFill>
                  <a:schemeClr val="accent6">
                    <a:lumMod val="75000"/>
                  </a:schemeClr>
                </a:solidFill>
              </a:rPr>
              <a:t>engedi el </a:t>
            </a:r>
            <a:r>
              <a:rPr lang="hu-HU" sz="2400" b="1" dirty="0" smtClean="0">
                <a:solidFill>
                  <a:schemeClr val="accent5">
                    <a:lumMod val="75000"/>
                  </a:schemeClr>
                </a:solidFill>
              </a:rPr>
              <a:t>a kötelezettséget, akkor a társaságot </a:t>
            </a:r>
            <a:r>
              <a:rPr lang="hu-HU" sz="2400" b="1" dirty="0" smtClean="0">
                <a:solidFill>
                  <a:schemeClr val="accent6">
                    <a:lumMod val="75000"/>
                  </a:schemeClr>
                </a:solidFill>
              </a:rPr>
              <a:t>ajándékozási illeték</a:t>
            </a:r>
            <a:r>
              <a:rPr lang="hu-HU" sz="2400" b="1" dirty="0" smtClean="0">
                <a:solidFill>
                  <a:schemeClr val="accent5">
                    <a:lumMod val="75000"/>
                  </a:schemeClr>
                </a:solidFill>
              </a:rPr>
              <a:t> terheli</a:t>
            </a:r>
            <a:endParaRPr lang="hu-HU" sz="2400" dirty="0" smtClean="0">
              <a:solidFill>
                <a:schemeClr val="accent5">
                  <a:lumMod val="75000"/>
                </a:schemeClr>
              </a:solidFill>
            </a:endParaRPr>
          </a:p>
          <a:p>
            <a:endParaRPr lang="hu-HU" b="1" dirty="0" smtClean="0">
              <a:solidFill>
                <a:schemeClr val="accent5">
                  <a:lumMod val="75000"/>
                </a:schemeClr>
              </a:solidFill>
            </a:endParaRPr>
          </a:p>
        </p:txBody>
      </p:sp>
      <p:sp>
        <p:nvSpPr>
          <p:cNvPr id="3" name="Cím 2"/>
          <p:cNvSpPr>
            <a:spLocks noGrp="1"/>
          </p:cNvSpPr>
          <p:nvPr>
            <p:ph type="title"/>
          </p:nvPr>
        </p:nvSpPr>
        <p:spPr/>
        <p:txBody>
          <a:bodyPr>
            <a:normAutofit fontScale="90000"/>
          </a:bodyPr>
          <a:lstStyle/>
          <a:p>
            <a:r>
              <a:rPr lang="hu-HU" dirty="0" smtClean="0">
                <a:solidFill>
                  <a:schemeClr val="accent2">
                    <a:lumMod val="75000"/>
                  </a:schemeClr>
                </a:solidFill>
              </a:rPr>
              <a:t>A saját tőke biztosítása a törvényi előírások alapján</a:t>
            </a:r>
            <a:endParaRPr lang="hu-HU" dirty="0"/>
          </a:p>
        </p:txBody>
      </p:sp>
    </p:spTree>
    <p:extLst>
      <p:ext uri="{BB962C8B-B14F-4D97-AF65-F5344CB8AC3E}">
        <p14:creationId xmlns="" xmlns:p14="http://schemas.microsoft.com/office/powerpoint/2010/main" val="22749397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étatér">
  <a:themeElements>
    <a:clrScheme name="Sétatér">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étatér">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Sétatér">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étatér">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Sétatér">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Sétatér">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Sétatér">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1679</TotalTime>
  <Words>2609</Words>
  <Application>Microsoft Office PowerPoint</Application>
  <PresentationFormat>Diavetítés a képernyőre (4:3 oldalarány)</PresentationFormat>
  <Paragraphs>260</Paragraphs>
  <Slides>44</Slides>
  <Notes>1</Notes>
  <HiddenSlides>0</HiddenSlides>
  <MMClips>0</MMClips>
  <ScaleCrop>false</ScaleCrop>
  <HeadingPairs>
    <vt:vector size="4" baseType="variant">
      <vt:variant>
        <vt:lpstr>Téma</vt:lpstr>
      </vt:variant>
      <vt:variant>
        <vt:i4>1</vt:i4>
      </vt:variant>
      <vt:variant>
        <vt:lpstr>Diacímek</vt:lpstr>
      </vt:variant>
      <vt:variant>
        <vt:i4>44</vt:i4>
      </vt:variant>
    </vt:vector>
  </HeadingPairs>
  <TitlesOfParts>
    <vt:vector size="45" baseType="lpstr">
      <vt:lpstr>Sétatér</vt:lpstr>
      <vt:lpstr>Időszerű számviteli és adózási kérdések</vt:lpstr>
      <vt:lpstr>Időszerű kérdések</vt:lpstr>
      <vt:lpstr>A saját tőke biztosítása a törvényi előírások alapján</vt:lpstr>
      <vt:lpstr>A saját tőke biztosítása a törvényi előírások alapján</vt:lpstr>
      <vt:lpstr>A saját tőke biztosítása a törvényi előírások alapján</vt:lpstr>
      <vt:lpstr>A saját tőke biztosítása a törvényi előírások alapján</vt:lpstr>
      <vt:lpstr>A saját tőke biztosítása a törvényi előírások alapján</vt:lpstr>
      <vt:lpstr>A saját tőke biztosítása a törvényi előírások alapján</vt:lpstr>
      <vt:lpstr>A saját tőke biztosítása a törvényi előírások alapján</vt:lpstr>
      <vt:lpstr>A saját tőke biztosítása a törvényi előírások alapján</vt:lpstr>
      <vt:lpstr>Időszerű kérdések</vt:lpstr>
      <vt:lpstr>Számviteli törvény változásai</vt:lpstr>
      <vt:lpstr>Számviteli törvény változásai</vt:lpstr>
      <vt:lpstr>Számviteli törvény változásai</vt:lpstr>
      <vt:lpstr>Számviteli törvény változásai</vt:lpstr>
      <vt:lpstr>Számviteli törvény változásai</vt:lpstr>
      <vt:lpstr>Számviteli törvény változásai</vt:lpstr>
      <vt:lpstr>Számviteli törvény változásai</vt:lpstr>
      <vt:lpstr>Számviteli törvény változásai</vt:lpstr>
      <vt:lpstr>Számviteli törvény változásai</vt:lpstr>
      <vt:lpstr>Számviteli törvény változásai</vt:lpstr>
      <vt:lpstr>Számviteli törvény változásai</vt:lpstr>
      <vt:lpstr>Számviteli törvény változásai</vt:lpstr>
      <vt:lpstr>Számviteli törvény változásai</vt:lpstr>
      <vt:lpstr>Számviteli törvény változásai</vt:lpstr>
      <vt:lpstr>Szt változás -Mikrogazdálkodói egyszerűsített éves beszámoló</vt:lpstr>
      <vt:lpstr>Szt változás -Mikrogazdálkodói egyszerűsített éves beszámoló</vt:lpstr>
      <vt:lpstr>Szt változás -Mikrogazdálkodói egyszerűsített éves beszámoló</vt:lpstr>
      <vt:lpstr>Szt változás -Mikrogazdálkodói egyszerűsített éves beszámoló</vt:lpstr>
      <vt:lpstr>Szt változás -Mikrogazdálkodói egyszerűsített éves beszámoló</vt:lpstr>
      <vt:lpstr>Szt változás -Mikrogazdálkodói egyszerűsített éves beszámoló</vt:lpstr>
      <vt:lpstr>Szt változás -Mikrogazdálkodói egyszerűsített éves beszámoló</vt:lpstr>
      <vt:lpstr>Időszerű kérdések</vt:lpstr>
      <vt:lpstr>Társasági adó alap</vt:lpstr>
      <vt:lpstr>Társasági adó alap</vt:lpstr>
      <vt:lpstr>Társasági adó alap</vt:lpstr>
      <vt:lpstr>Társasági adó alap</vt:lpstr>
      <vt:lpstr>Társasági adó alap</vt:lpstr>
      <vt:lpstr>Társasági adó alap</vt:lpstr>
      <vt:lpstr>Társasági adó alap</vt:lpstr>
      <vt:lpstr>Időszerű kérdések</vt:lpstr>
      <vt:lpstr>Készpénzfizetési korlátozások</vt:lpstr>
      <vt:lpstr>Készpénzfizetési korlátozások</vt:lpstr>
      <vt:lpstr>Köszönöm figyelmüket!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INEZ AUDIT Kft</dc:creator>
  <cp:lastModifiedBy>INEZ AUDIT Kft</cp:lastModifiedBy>
  <cp:revision>175</cp:revision>
  <dcterms:created xsi:type="dcterms:W3CDTF">2012-02-03T10:38:14Z</dcterms:created>
  <dcterms:modified xsi:type="dcterms:W3CDTF">2013-04-19T13:21:58Z</dcterms:modified>
</cp:coreProperties>
</file>