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7" r:id="rId3"/>
    <p:sldId id="298" r:id="rId4"/>
    <p:sldId id="296" r:id="rId5"/>
    <p:sldId id="295" r:id="rId6"/>
    <p:sldId id="297" r:id="rId7"/>
    <p:sldId id="299" r:id="rId8"/>
    <p:sldId id="300" r:id="rId9"/>
    <p:sldId id="268" r:id="rId10"/>
    <p:sldId id="271" r:id="rId11"/>
    <p:sldId id="272" r:id="rId12"/>
    <p:sldId id="277" r:id="rId13"/>
    <p:sldId id="280" r:id="rId14"/>
    <p:sldId id="294" r:id="rId15"/>
    <p:sldId id="283" r:id="rId16"/>
    <p:sldId id="284" r:id="rId17"/>
    <p:sldId id="282" r:id="rId18"/>
    <p:sldId id="281" r:id="rId19"/>
    <p:sldId id="302" r:id="rId20"/>
    <p:sldId id="306" r:id="rId21"/>
    <p:sldId id="307" r:id="rId22"/>
    <p:sldId id="303" r:id="rId23"/>
    <p:sldId id="308" r:id="rId24"/>
    <p:sldId id="309" r:id="rId25"/>
    <p:sldId id="311" r:id="rId26"/>
    <p:sldId id="304" r:id="rId27"/>
    <p:sldId id="312" r:id="rId28"/>
    <p:sldId id="310" r:id="rId29"/>
    <p:sldId id="305" r:id="rId30"/>
    <p:sldId id="301" r:id="rId31"/>
    <p:sldId id="314" r:id="rId3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ABE3E4C-C8F6-431A-A4D5-5C8AE274C10F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8F977D-ED0A-448B-9B36-B5ED085C4B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7B1922-D590-408E-BA20-84D1F6D9208D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1A1679-6897-40C5-AD5B-2DEF6FEA01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4198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F93EAB-CD72-449A-B303-3F7D45180D58}" type="slidenum">
              <a:rPr lang="hu-HU" smtClean="0"/>
              <a:pPr/>
              <a:t>1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Csoportba foglalás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zabadkézi sokszög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Egyenes összekötő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11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7172CE-02AA-4E16-AF7E-DB72ECE60295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12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3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0359D7F-7F26-46EA-BA1D-F737BC0BA2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C7760-26CE-4D13-9CEC-36CD3AA2FA5F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23D4-DEBC-49A9-821B-1D1727D916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A7601-7CC0-4290-86FA-3C3EF2AD63DB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05BEE-B82E-4152-977B-54036FECE3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1960-A7D0-442F-B085-890A8E2B6344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82436-A971-4EE6-B182-B4D08B806C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ávnyí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ávnyí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2DBF8B-42FB-4B08-A37E-1ED424CC783B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CD87BF-6563-465E-8142-F27DF5C865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34DEB7-8776-4F68-9D69-7A3FDACBF6BD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5DF482-9D49-41A6-9AA6-61D2B00441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BDA2A1-FA5F-4D47-888D-BFD30B3C12AB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AF09ED-E307-4DF4-AA59-B397D89754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371680-0877-4989-A4D9-FAF8CD8072F4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C50796-2302-4B60-9877-2C1BAA84A9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68D7-5944-46A3-8A50-A468BF84C851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43EE7-5474-4E48-B3BD-F81167DCF8B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632FCB-EFCA-4022-B3AB-7E2C4D3A444F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1CCB3B-2BFF-429C-9C0B-0F4D398BB9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abadkézi sokszög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zabadkézi sokszög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Derékszögű háromszög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ávnyíl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ávnyíl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2B28190-2AB3-4C60-8BF3-D05AF28A175B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B08CF55-D04F-4017-B34C-72580A49C4D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3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878B28-D7B1-4EA1-886F-E35AC726546E}" type="datetimeFigureOut">
              <a:rPr lang="hu-HU"/>
              <a:pPr>
                <a:defRPr/>
              </a:pPr>
              <a:t>2012.11.26.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EDF931-9793-4160-B6F1-ECB8E54123A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3" r:id="rId2"/>
    <p:sldLayoutId id="2147483858" r:id="rId3"/>
    <p:sldLayoutId id="2147483859" r:id="rId4"/>
    <p:sldLayoutId id="2147483860" r:id="rId5"/>
    <p:sldLayoutId id="2147483861" r:id="rId6"/>
    <p:sldLayoutId id="2147483854" r:id="rId7"/>
    <p:sldLayoutId id="2147483862" r:id="rId8"/>
    <p:sldLayoutId id="2147483863" r:id="rId9"/>
    <p:sldLayoutId id="2147483855" r:id="rId10"/>
    <p:sldLayoutId id="21474838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4">
                    <a:lumMod val="75000"/>
                  </a:schemeClr>
                </a:solidFill>
              </a:rPr>
              <a:t>Év végi zárási feladatok</a:t>
            </a:r>
          </a:p>
        </p:txBody>
      </p:sp>
      <p:sp>
        <p:nvSpPr>
          <p:cNvPr id="9219" name="Alcím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hu-HU" b="1" dirty="0" smtClean="0">
                <a:solidFill>
                  <a:srgbClr val="A317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beszámoló elkészítését megelőző feladatok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24412"/>
          </a:xfrm>
        </p:spPr>
        <p:txBody>
          <a:bodyPr/>
          <a:lstStyle/>
          <a:p>
            <a:pPr eaLnBrk="1" hangingPunct="1">
              <a:defRPr/>
            </a:pP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számviteli politika 2012. évi változásai </a:t>
            </a:r>
            <a:r>
              <a:rPr lang="hu-HU" sz="2000" b="1" dirty="0" smtClean="0">
                <a:solidFill>
                  <a:srgbClr val="7030A0"/>
                </a:solidFill>
              </a:rPr>
              <a:t>(folytatás)</a:t>
            </a:r>
          </a:p>
          <a:p>
            <a:pPr eaLnBrk="1" hangingPunct="1">
              <a:defRPr/>
            </a:pPr>
            <a:r>
              <a:rPr lang="hu-HU" sz="2000" b="1" dirty="0" smtClean="0"/>
              <a:t>A közüzemi szolgáltatók által felszámított előre fizetendő díjak az energiaköltség részét képezik (</a:t>
            </a:r>
            <a:r>
              <a:rPr lang="hu-HU" sz="2000" b="1" dirty="0" err="1" smtClean="0"/>
              <a:t>anyagktg</a:t>
            </a:r>
            <a:r>
              <a:rPr lang="hu-HU" sz="2000" b="1" dirty="0" smtClean="0"/>
              <a:t>)</a:t>
            </a:r>
          </a:p>
          <a:p>
            <a:pPr eaLnBrk="1" hangingPunct="1">
              <a:defRPr/>
            </a:pPr>
            <a:r>
              <a:rPr lang="hu-HU" sz="2000" b="1" dirty="0" smtClean="0"/>
              <a:t> A bizonylatok 10 éves megőrzési ideje 8 évre csökken</a:t>
            </a:r>
          </a:p>
          <a:p>
            <a:pPr eaLnBrk="1" hangingPunct="1">
              <a:defRPr/>
            </a:pPr>
            <a:r>
              <a:rPr lang="hu-HU" sz="2000" b="1" dirty="0" smtClean="0"/>
              <a:t>A devizában számított tételek esetén lehetséges az Áfa tv. szerinti árfolyam alkalmazása a könyvelés során</a:t>
            </a:r>
          </a:p>
          <a:p>
            <a:pPr eaLnBrk="1" hangingPunct="1">
              <a:defRPr/>
            </a:pPr>
            <a:r>
              <a:rPr lang="hu-HU" sz="2000" b="1" dirty="0" smtClean="0"/>
              <a:t>A devizás tételek év végi átértékelése mindig kötelező</a:t>
            </a:r>
          </a:p>
          <a:p>
            <a:pPr eaLnBrk="1" hangingPunct="1">
              <a:defRPr/>
            </a:pPr>
            <a:r>
              <a:rPr lang="hu-HU" sz="2000" b="1" dirty="0" smtClean="0"/>
              <a:t>Osztalékelőleg fizetése lehetséges a 6 hónapnál nem régebbi éves beszámoló vagy közbenső beszámoló alapján is</a:t>
            </a:r>
          </a:p>
          <a:p>
            <a:pPr eaLnBrk="1" hangingPunct="1">
              <a:defRPr/>
            </a:pPr>
            <a:r>
              <a:rPr lang="hu-HU" sz="2000" b="1" dirty="0" smtClean="0"/>
              <a:t>Egyszerűsített éves beszámolót készíthet a </a:t>
            </a:r>
            <a:r>
              <a:rPr lang="hu-HU" sz="2000" b="1" dirty="0" err="1" smtClean="0"/>
              <a:t>zrt</a:t>
            </a:r>
            <a:r>
              <a:rPr lang="hu-HU" sz="2000" b="1" dirty="0" smtClean="0"/>
              <a:t>., az eltérő üzleti évet választó vállalkozás, valamint a magyar fióktelep is</a:t>
            </a:r>
          </a:p>
          <a:p>
            <a:pPr eaLnBrk="1" hangingPunct="1">
              <a:defRPr/>
            </a:pPr>
            <a:r>
              <a:rPr lang="hu-HU" sz="2000" b="1" dirty="0" smtClean="0"/>
              <a:t>Változott a napi </a:t>
            </a:r>
            <a:r>
              <a:rPr lang="hu-HU" sz="2000" b="1" dirty="0" err="1" smtClean="0"/>
              <a:t>készpénz-záróállomány</a:t>
            </a:r>
            <a:r>
              <a:rPr lang="hu-HU" sz="2000" b="1" dirty="0" smtClean="0"/>
              <a:t> százalékban kifejezett maximális mértéke, ami az előző üzleti év összes bevételének 2%-a helyett, annak 10 %-a lesz</a:t>
            </a:r>
            <a:endParaRPr lang="hu-HU" sz="2000" dirty="0" smtClean="0"/>
          </a:p>
        </p:txBody>
      </p:sp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Számviteli politika</a:t>
            </a:r>
            <a:endParaRPr lang="hu-H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hu-HU" b="1" dirty="0" smtClean="0"/>
              <a:t>A törvény szerint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a pénzkezelési szabályzatban rendelkezni kell legalább</a:t>
            </a:r>
          </a:p>
          <a:p>
            <a:pPr>
              <a:defRPr/>
            </a:pPr>
            <a:r>
              <a:rPr lang="hu-HU" b="1" dirty="0" smtClean="0"/>
              <a:t>- a pénzforgalom (készpénzben, illetve bankszámlán történő) lebonyolításának rendjéről,</a:t>
            </a:r>
          </a:p>
          <a:p>
            <a:pPr>
              <a:defRPr/>
            </a:pPr>
            <a:r>
              <a:rPr lang="hu-HU" b="1" dirty="0" smtClean="0"/>
              <a:t>- a pénzkezelés személyi és tárgyi feltételeiről, felelősségi szabályairól,</a:t>
            </a:r>
          </a:p>
          <a:p>
            <a:pPr>
              <a:defRPr/>
            </a:pPr>
            <a:r>
              <a:rPr lang="hu-HU" b="1" dirty="0" smtClean="0"/>
              <a:t>- a készpénz és a bankszámla közötti pénzforgalomról,</a:t>
            </a:r>
          </a:p>
          <a:p>
            <a:pPr>
              <a:defRPr/>
            </a:pPr>
            <a:r>
              <a:rPr lang="hu-HU" b="1" dirty="0" smtClean="0"/>
              <a:t>- a készpénzállományt érintő pénzmozgások jogcímeiről és eljárási rendjéről,</a:t>
            </a:r>
          </a:p>
          <a:p>
            <a:pPr>
              <a:defRPr/>
            </a:pPr>
            <a:r>
              <a:rPr lang="hu-HU" b="1" dirty="0" smtClean="0"/>
              <a:t>- a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napi készpénz záró állományának maximális mértékéről,</a:t>
            </a:r>
          </a:p>
          <a:p>
            <a:pPr>
              <a:defRPr/>
            </a:pPr>
            <a:r>
              <a:rPr lang="hu-HU" b="1" dirty="0" smtClean="0"/>
              <a:t>- a készpénzállomány ellenőrzésekor követendő eljárásról,</a:t>
            </a:r>
          </a:p>
          <a:p>
            <a:pPr>
              <a:defRPr/>
            </a:pPr>
            <a:r>
              <a:rPr lang="hu-HU" b="1" dirty="0" smtClean="0"/>
              <a:t>- az ellenőrzés gyakoriságáról,</a:t>
            </a:r>
          </a:p>
          <a:p>
            <a:pPr>
              <a:defRPr/>
            </a:pPr>
            <a:r>
              <a:rPr lang="hu-HU" b="1" dirty="0" smtClean="0"/>
              <a:t>- a pénzszállítás feltételeiről,</a:t>
            </a:r>
          </a:p>
          <a:p>
            <a:pPr>
              <a:defRPr/>
            </a:pPr>
            <a:r>
              <a:rPr lang="hu-HU" b="1" dirty="0" smtClean="0"/>
              <a:t>- a pénzkezeléssel kapcsolatos bizonylatok rendjéről és</a:t>
            </a:r>
          </a:p>
          <a:p>
            <a:pPr>
              <a:defRPr/>
            </a:pPr>
            <a:r>
              <a:rPr lang="hu-HU" b="1" dirty="0" smtClean="0"/>
              <a:t>- a pénzforgalommal kapcsolatos nyilvántartási szabályokról.</a:t>
            </a:r>
          </a:p>
          <a:p>
            <a:pPr>
              <a:buFont typeface="Wingdings 3" pitchFamily="18" charset="2"/>
              <a:buNone/>
              <a:defRPr/>
            </a:pPr>
            <a:endParaRPr lang="hu-HU" b="1" dirty="0" smtClean="0"/>
          </a:p>
          <a:p>
            <a:pPr>
              <a:buFont typeface="Wingdings 3" pitchFamily="18" charset="2"/>
              <a:buNone/>
              <a:defRPr/>
            </a:pPr>
            <a:r>
              <a:rPr lang="hu-HU" b="1" dirty="0" smtClean="0"/>
              <a:t>Az egyes szabályozandó kérdéseken belül természetesen a gazdálkodó saját adottságaira és működési feltételeire tekintettel továbbra is maga alakíthatja ki a rá vonatkozó részletszabályokat.</a:t>
            </a:r>
          </a:p>
          <a:p>
            <a:pPr>
              <a:defRPr/>
            </a:pPr>
            <a:endParaRPr lang="hu-H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u-HU" dirty="0" smtClean="0"/>
          </a:p>
        </p:txBody>
      </p:sp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Pénzkezelési szabályzat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hu-HU" sz="2000" b="1" dirty="0" smtClean="0"/>
              <a:t>A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napi készpénz záró állomány </a:t>
            </a:r>
            <a:r>
              <a:rPr lang="hu-HU" sz="2000" b="1" dirty="0" smtClean="0"/>
              <a:t>maximális mértékét annak figyelembevételével kell meghatározni, hogy a készpénz napi záró állományának naptári hónaponként számított napi átlaga - kivéve, ha külön jogszabály eltérően rendelkezik - nem haladhatja meg az előző üzleti év - éves szintre számított - összes bevételének 10%-át, illetve ha az előző üzleti év összes bevételének 10%-a nem éri el az 500 ezer forintot, akkor az 500 ezer forintot. (2011. 12. 31-ig 2% volt a maximum). </a:t>
            </a: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hu-HU" sz="2000" b="1" dirty="0" smtClean="0"/>
              <a:t>Az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átlag számításánál </a:t>
            </a:r>
            <a:r>
              <a:rPr lang="hu-HU" sz="2000" b="1" dirty="0" smtClean="0"/>
              <a:t>az adott hónap naptári napjainak záró készpénz állományát kell figyelembe venni. </a:t>
            </a: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hu-HU" sz="2000" b="1" dirty="0" smtClean="0"/>
              <a:t>Mindaddig, amíg az előző üzleti év összes bevétel adata nem áll rendelkezésre, addig az azt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megelőző üzleti év </a:t>
            </a:r>
            <a:r>
              <a:rPr lang="hu-HU" sz="2000" b="1" dirty="0" smtClean="0"/>
              <a:t>összes bevételét kell alapul venni (váltás a beszámoló elfogadásakor)</a:t>
            </a:r>
          </a:p>
          <a:p>
            <a:pPr>
              <a:defRPr/>
            </a:pPr>
            <a:endParaRPr lang="hu-HU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hu-HU" sz="2400" b="1" dirty="0" smtClean="0"/>
          </a:p>
        </p:txBody>
      </p:sp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Pénzkezelési szabályzat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hu-HU" sz="2000" b="1" dirty="0" smtClean="0"/>
              <a:t>Minden gazdasági eseményről, ami az eszközök, illetve források értékét megváltoztatja,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bizonylatot kell kiállítani</a:t>
            </a:r>
          </a:p>
          <a:p>
            <a:pPr marL="365760" indent="-256032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hu-HU" sz="2000" b="1" dirty="0" smtClean="0"/>
              <a:t>A számviteli nyilvántartásokban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minden bizonylatot rögzíteni kell</a:t>
            </a:r>
          </a:p>
          <a:p>
            <a:pPr marL="365760" indent="-256032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hu-HU" sz="2000" b="1" dirty="0" smtClean="0"/>
              <a:t>A könyvvezetés rendszere: az a tevékenység, melynek keretében a számviteli bizonylatok a vállalkozó által alkalmazott egységes rendszerben az előírásoknak megfelelően rögzítésre kerülnek a nyilvántartásokban</a:t>
            </a:r>
          </a:p>
          <a:p>
            <a:pPr marL="365760" indent="-256032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hu-HU" sz="2000" b="1" dirty="0" smtClean="0"/>
              <a:t>A nyilvántartások egységes rendszerét az analitikus nyilvántartással egyező tartalmú, de összevont főkönyvi nyilvántartás biztosítja, amelyik vezetése ellenőrizhető és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alkalmas a beszámoló összeállítására, alátámasztására</a:t>
            </a:r>
          </a:p>
          <a:p>
            <a:pPr marL="365760" indent="-256032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hu-H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nyilvántartásokat olvasható formában kell megőrizni</a:t>
            </a:r>
          </a:p>
        </p:txBody>
      </p:sp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Bizonylati rend, könyvvezetés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000" b="1" dirty="0" smtClean="0"/>
              <a:t>A számviteli beszámoló mérlege a fordulónapra vonatkozóan mutatja a vállalkozó eszközeit és azok forrásait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000" b="1" dirty="0" smtClean="0"/>
              <a:t>A mérleg adatait leltárral kell alátámasztani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000" b="1" dirty="0" smtClean="0"/>
              <a:t>A leltár tényleges mérés, számlálás, valamint egyeztetés eredményeként készülő kimutatás, melyben az étékelést az értékelési szabályok, illetve az önköltség-számítási szabályok alapján kell megállapítani</a:t>
            </a:r>
          </a:p>
          <a:p>
            <a:pPr>
              <a:defRPr/>
            </a:pPr>
            <a:r>
              <a:rPr lang="hu-HU" sz="2000" b="1" dirty="0" smtClean="0"/>
              <a:t>Az eszközök és a források leltárkészítési és leltározási szabályzatában meghatározott időszakonként, de legalább háromévente kötelező a mennyiségi felvétel akkor is, ha a vállalkozó az eszközeiről folyamatos mennyiségi nyilvántartást vezet</a:t>
            </a:r>
          </a:p>
          <a:p>
            <a:pPr>
              <a:defRPr/>
            </a:pPr>
            <a:endParaRPr lang="hu-HU" sz="20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u-HU" sz="2400" b="1" dirty="0" smtClean="0"/>
          </a:p>
          <a:p>
            <a:pPr>
              <a:buFont typeface="Wingdings 3" pitchFamily="18" charset="2"/>
              <a:buNone/>
              <a:defRPr/>
            </a:pPr>
            <a:endParaRPr lang="hu-HU" dirty="0" smtClean="0"/>
          </a:p>
          <a:p>
            <a:pPr>
              <a:buFont typeface="Wingdings 3" pitchFamily="18" charset="2"/>
              <a:buNone/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Leltározási szabályzat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artalom helye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51387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leltár </a:t>
            </a:r>
          </a:p>
          <a:p>
            <a:pPr lvl="1" eaLnBrk="1" hangingPunct="1">
              <a:defRPr/>
            </a:pP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Szabályozása, előkészítése </a:t>
            </a:r>
            <a:r>
              <a:rPr lang="hu-HU" b="1" dirty="0" smtClean="0"/>
              <a:t>(utasítás, leltározók, ütemezés, technikai eszközök</a:t>
            </a:r>
          </a:p>
          <a:p>
            <a:pPr lvl="1" eaLnBrk="1" hangingPunct="1">
              <a:defRPr/>
            </a:pP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Mennyiségi felvétel </a:t>
            </a:r>
            <a:r>
              <a:rPr lang="hu-HU" b="1" dirty="0" smtClean="0"/>
              <a:t>(csoportok, leltár-ellenőrzés, bizonylatolás, aláírások, dokumentumok őrzése)</a:t>
            </a:r>
          </a:p>
          <a:p>
            <a:pPr lvl="1" eaLnBrk="1" hangingPunct="1">
              <a:defRPr/>
            </a:pP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Kiértékelés</a:t>
            </a:r>
            <a:r>
              <a:rPr lang="hu-HU" b="1" dirty="0" smtClean="0"/>
              <a:t> (</a:t>
            </a:r>
            <a:r>
              <a:rPr lang="hu-HU" b="1" dirty="0" err="1" smtClean="0"/>
              <a:t>kiértékelés</a:t>
            </a:r>
            <a:r>
              <a:rPr lang="hu-HU" b="1" dirty="0" smtClean="0"/>
              <a:t>, hiány-többlet megállapítása, elszámolása, </a:t>
            </a:r>
            <a:r>
              <a:rPr lang="hu-HU" b="1" dirty="0" err="1" smtClean="0"/>
              <a:t>felelősségrevonás</a:t>
            </a:r>
            <a:r>
              <a:rPr lang="hu-HU" b="1" dirty="0" smtClean="0"/>
              <a:t>, értékvesztés)</a:t>
            </a: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hu-H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Folyószámlák egyeztetése</a:t>
            </a:r>
          </a:p>
          <a:p>
            <a:pPr lvl="1" eaLnBrk="1" hangingPunct="1">
              <a:buSzPct val="68000"/>
              <a:defRPr/>
            </a:pP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Folyószámla-egyenlegek közlése,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visszaigazolások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mérlegelése, beszerzése</a:t>
            </a:r>
          </a:p>
          <a:p>
            <a:pPr lvl="1" eaLnBrk="1" hangingPunct="1">
              <a:buSzPct val="68000"/>
              <a:defRPr/>
            </a:pP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Adófolyószámlák lekérdezése, egyeztetése</a:t>
            </a:r>
          </a:p>
          <a:p>
            <a:pPr eaLnBrk="1" hangingPunct="1">
              <a:defRPr/>
            </a:pPr>
            <a:endParaRPr lang="hu-HU" dirty="0" smtClean="0"/>
          </a:p>
        </p:txBody>
      </p:sp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Zárás előtti munkálatok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Fordulónapi értékelése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  <a:p>
            <a:pPr lvl="1" eaLnBrk="1" hangingPunct="1">
              <a:defRPr/>
            </a:pPr>
            <a:r>
              <a:rPr lang="hu-HU" sz="2200" b="1" dirty="0" smtClean="0"/>
              <a:t>Terven felüli leírások, visszaírások</a:t>
            </a:r>
          </a:p>
          <a:p>
            <a:pPr lvl="1" eaLnBrk="1" hangingPunct="1">
              <a:defRPr/>
            </a:pPr>
            <a:r>
              <a:rPr lang="hu-HU" sz="2200" b="1" dirty="0" smtClean="0"/>
              <a:t>Értékvesztések, visszaírások</a:t>
            </a:r>
          </a:p>
          <a:p>
            <a:pPr lvl="1" eaLnBrk="1" hangingPunct="1">
              <a:defRPr/>
            </a:pPr>
            <a:r>
              <a:rPr lang="hu-HU" sz="2200" b="1" dirty="0" smtClean="0"/>
              <a:t>Devizás tételek értékelése</a:t>
            </a:r>
          </a:p>
          <a:p>
            <a:pPr lvl="1" eaLnBrk="1" hangingPunct="1">
              <a:defRPr/>
            </a:pPr>
            <a:r>
              <a:rPr lang="hu-HU" sz="2200" b="1" dirty="0" smtClean="0"/>
              <a:t>Értékhelyesbítés, értékelési tartalék</a:t>
            </a:r>
          </a:p>
          <a:p>
            <a:pPr lvl="1" eaLnBrk="1" hangingPunct="1">
              <a:defRPr/>
            </a:pPr>
            <a:r>
              <a:rPr lang="hu-HU" sz="2200" b="1" dirty="0" smtClean="0"/>
              <a:t>Céltartalék képzése, felhasználás elszámolása</a:t>
            </a:r>
          </a:p>
          <a:p>
            <a:pPr lvl="1" eaLnBrk="1" hangingPunct="1">
              <a:defRPr/>
            </a:pPr>
            <a:r>
              <a:rPr lang="hu-HU" sz="2200" b="1" dirty="0" smtClean="0"/>
              <a:t>Időbeli elhatárolások elszámolása</a:t>
            </a:r>
          </a:p>
          <a:p>
            <a:pPr lvl="1" eaLnBrk="1" hangingPunct="1">
              <a:defRPr/>
            </a:pPr>
            <a:r>
              <a:rPr lang="hu-HU" sz="2200" b="1" dirty="0" smtClean="0"/>
              <a:t>Halaszott bevételek megállapítása</a:t>
            </a:r>
          </a:p>
          <a:p>
            <a:pPr lvl="1" eaLnBrk="1" hangingPunct="1">
              <a:defRPr/>
            </a:pPr>
            <a:r>
              <a:rPr lang="hu-HU" sz="2200" b="1" dirty="0" smtClean="0"/>
              <a:t>Fejlesztési tartalék képzése, feloldása (lekötés!)</a:t>
            </a:r>
          </a:p>
          <a:p>
            <a:pPr lvl="1" eaLnBrk="1" hangingPunct="1">
              <a:defRPr/>
            </a:pPr>
            <a:r>
              <a:rPr lang="hu-HU" sz="2200" b="1" dirty="0" smtClean="0"/>
              <a:t>Lekötött tartalékok ellenőrzése (pótbefizetés, támogatásokhoz kapcsolódó kötelezettség)</a:t>
            </a:r>
          </a:p>
          <a:p>
            <a:pPr lvl="1" eaLnBrk="1" hangingPunct="1">
              <a:defRPr/>
            </a:pPr>
            <a:r>
              <a:rPr lang="hu-HU" sz="2200" b="1" dirty="0" smtClean="0"/>
              <a:t>Adóalap módosító tételek összegyűjtése, ellenőrzé</a:t>
            </a:r>
            <a:r>
              <a:rPr lang="hu-HU" sz="2200" dirty="0" smtClean="0"/>
              <a:t>se 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Zárás előtti munkálatok</a:t>
            </a:r>
            <a:endParaRPr lang="hu-H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hu-HU" sz="2400" b="1" dirty="0" smtClean="0"/>
          </a:p>
          <a:p>
            <a:pPr eaLnBrk="1" hangingPunct="1"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Zárlat: </a:t>
            </a:r>
            <a:r>
              <a:rPr lang="hu-HU" sz="2000" b="1" dirty="0" smtClean="0"/>
              <a:t>a könyvviteli elszámolások befejezése , a szükséges kiegészítő, helyesbítő, egyeztető tételek után, valamint a főkönyvi kivonat előállítása</a:t>
            </a:r>
          </a:p>
          <a:p>
            <a:pPr eaLnBrk="1" hangingPunct="1"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Leltár: </a:t>
            </a:r>
            <a:r>
              <a:rPr lang="hu-HU" sz="2000" b="1" dirty="0" smtClean="0"/>
              <a:t>a vállalkozás valamennyi eszközének és forrásának fordulónapi mennyisége és értéke legalább a mérlegsorok szerinti bontásban</a:t>
            </a:r>
          </a:p>
          <a:p>
            <a:pPr eaLnBrk="1" hangingPunct="1"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 beszámoló összeállítása: </a:t>
            </a:r>
            <a:r>
              <a:rPr lang="hu-HU" sz="2000" b="1" dirty="0" smtClean="0"/>
              <a:t>a mérleg, az eredmény-kimutatás és a kiegészítő melléklet elkészítése</a:t>
            </a:r>
          </a:p>
          <a:p>
            <a:pPr eaLnBrk="1" hangingPunct="1"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 beszámoló könyvvizsgálata</a:t>
            </a:r>
          </a:p>
          <a:p>
            <a:pPr eaLnBrk="1" hangingPunct="1"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000" b="1" dirty="0" smtClean="0"/>
              <a:t>A könyvvizsgálói véleményt és a társaság legfőbb szervének határozatát is tartalmazó beszámoló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letétbehelyezése és közzététele</a:t>
            </a:r>
          </a:p>
          <a:p>
            <a:pPr eaLnBrk="1" hangingPunct="1">
              <a:defRPr/>
            </a:pPr>
            <a:endParaRPr lang="hu-HU" sz="2400" b="1" dirty="0" smtClean="0"/>
          </a:p>
        </p:txBody>
      </p:sp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A beszámoló elkészítése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artalom helye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679950"/>
          </a:xfrm>
        </p:spPr>
        <p:txBody>
          <a:bodyPr/>
          <a:lstStyle/>
          <a:p>
            <a:pPr eaLnBrk="1" hangingPunct="1">
              <a:defRPr/>
            </a:pPr>
            <a:r>
              <a:rPr lang="hu-HU" sz="2000" b="1" dirty="0" smtClean="0"/>
              <a:t>A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főszabály szerint </a:t>
            </a:r>
            <a:r>
              <a:rPr lang="hu-HU" sz="2000" b="1" dirty="0" smtClean="0"/>
              <a:t>a vállalkozásnak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éves beszámolót kell </a:t>
            </a:r>
            <a:r>
              <a:rPr lang="hu-HU" sz="2000" b="1" dirty="0" smtClean="0"/>
              <a:t>készíteni (könyvvizsgálattal alátámasztott mérleg, eredmény-kimutatás, </a:t>
            </a:r>
            <a:r>
              <a:rPr lang="hu-HU" sz="2000" b="1" dirty="0" smtClean="0"/>
              <a:t>kiegészítő melléklet, üzleti </a:t>
            </a:r>
            <a:r>
              <a:rPr lang="hu-HU" sz="2000" b="1" dirty="0" smtClean="0"/>
              <a:t>jelentés)</a:t>
            </a:r>
          </a:p>
          <a:p>
            <a:pPr eaLnBrk="1" hangingPunct="1"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Egyszerűsített éves beszámolót </a:t>
            </a:r>
            <a:r>
              <a:rPr lang="hu-HU" sz="2000" b="1" dirty="0" smtClean="0"/>
              <a:t>készíthet a  gazdálkodó, ha két egymást követő üzleti évben a nagyságot jelző mutatóérték közül bármelyik kettő nem haladja meg az alábbi határértéket: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000" b="1" dirty="0" smtClean="0"/>
              <a:t>Mérlegfőösszeg a 500 millió forintot,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000" b="1" dirty="0" smtClean="0"/>
              <a:t>Éves nettó árbevétel az 1.000 millió forintot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000" b="1" dirty="0" smtClean="0"/>
              <a:t>Átlagos foglalkoztatottak létszáma az 50 főt.</a:t>
            </a:r>
          </a:p>
          <a:p>
            <a:pPr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 készíthet egyszerűsített éves beszámolót 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000" b="1" dirty="0" smtClean="0"/>
              <a:t>Az </a:t>
            </a:r>
            <a:r>
              <a:rPr lang="hu-HU" sz="2000" b="1" dirty="0" err="1" smtClean="0"/>
              <a:t>Nyrt</a:t>
            </a:r>
            <a:r>
              <a:rPr lang="hu-HU" sz="2000" b="1" dirty="0" smtClean="0"/>
              <a:t>.,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000" b="1" dirty="0" smtClean="0"/>
              <a:t>A magyar anyavállalat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000" b="1" dirty="0" smtClean="0"/>
              <a:t>Aki a tőzsdén forgalmazható értékpapírokat bocsátott ki</a:t>
            </a:r>
            <a:endParaRPr lang="hu-HU" dirty="0" smtClean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A beszámoló típusai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Fontosabb szempontok:</a:t>
            </a:r>
          </a:p>
          <a:p>
            <a:pPr>
              <a:defRPr/>
            </a:pPr>
            <a:r>
              <a:rPr lang="hu-HU" sz="2400" b="1" dirty="0" smtClean="0"/>
              <a:t>Az eszközök megfelelő besorolása</a:t>
            </a:r>
          </a:p>
          <a:p>
            <a:pPr>
              <a:defRPr/>
            </a:pPr>
            <a:r>
              <a:rPr lang="hu-HU" sz="2400" b="1" dirty="0" smtClean="0"/>
              <a:t>Pénzeszközök leltára (negatív egyenleg kezelése)</a:t>
            </a:r>
          </a:p>
          <a:p>
            <a:pPr>
              <a:defRPr/>
            </a:pPr>
            <a:r>
              <a:rPr lang="hu-HU" sz="2400" b="1" dirty="0" smtClean="0"/>
              <a:t>Követelések, kötelezettségek egyeztetése</a:t>
            </a:r>
          </a:p>
          <a:p>
            <a:pPr>
              <a:defRPr/>
            </a:pPr>
            <a:r>
              <a:rPr lang="hu-HU" sz="2400" b="1" dirty="0" smtClean="0"/>
              <a:t>Adófolyószámlák ellenőrzése</a:t>
            </a:r>
          </a:p>
          <a:p>
            <a:pPr>
              <a:defRPr/>
            </a:pPr>
            <a:r>
              <a:rPr lang="hu-HU" sz="2400" b="1" dirty="0" smtClean="0"/>
              <a:t>Fordított egyenlegek kezelése (követelések-kötelezettségek)</a:t>
            </a:r>
          </a:p>
          <a:p>
            <a:pPr>
              <a:defRPr/>
            </a:pPr>
            <a:r>
              <a:rPr lang="hu-HU" sz="2400" b="1" dirty="0" smtClean="0"/>
              <a:t>Halasztott bevételek ellenőrzése (tárgyévi feloldás, továbbvitt összegek ellenőrzése, összefüggések keresése más tételekkel)</a:t>
            </a:r>
          </a:p>
          <a:p>
            <a:pPr>
              <a:defRPr/>
            </a:pPr>
            <a:r>
              <a:rPr lang="hu-HU" sz="2400" b="1" dirty="0" smtClean="0"/>
              <a:t>Törvényes működés a saját tőke vonatkozásában</a:t>
            </a:r>
          </a:p>
          <a:p>
            <a:pPr>
              <a:defRPr/>
            </a:pPr>
            <a:endParaRPr lang="hu-HU" dirty="0" smtClean="0"/>
          </a:p>
          <a:p>
            <a:pPr>
              <a:defRPr/>
            </a:pPr>
            <a:endParaRPr lang="hu-HU" dirty="0" smtClean="0"/>
          </a:p>
          <a:p>
            <a:pPr>
              <a:defRPr/>
            </a:pPr>
            <a:endParaRPr lang="hu-HU" dirty="0" smtClean="0"/>
          </a:p>
          <a:p>
            <a:pPr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A mérleg tartalma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hu-HU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Kötelező szabályzatok: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400" b="1" dirty="0" smtClean="0"/>
              <a:t>Számviteli politika és Értékelési szabályzat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400" b="1" dirty="0" smtClean="0"/>
              <a:t>Számlarend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400" b="1" dirty="0" smtClean="0"/>
              <a:t>Leltározási és Selejtezési szabályzat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400" b="1" dirty="0" smtClean="0"/>
              <a:t>Bizonylati </a:t>
            </a:r>
            <a:r>
              <a:rPr lang="hu-HU" sz="2400" b="1" dirty="0" smtClean="0"/>
              <a:t>rend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400" b="1" dirty="0" smtClean="0"/>
              <a:t>Pénzkezelési szabályzat</a:t>
            </a:r>
            <a:endParaRPr lang="hu-HU" sz="2400" b="1" dirty="0" smtClean="0"/>
          </a:p>
          <a:p>
            <a:pPr marL="365760" lvl="1" indent="-256032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Alapvető követelmények: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400" b="1" dirty="0" smtClean="0"/>
              <a:t>Sajátosságoknak megfelelő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400" b="1" dirty="0" smtClean="0"/>
              <a:t>Stabil, átgondolt, hosszabb távra szóló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400" b="1" dirty="0" smtClean="0"/>
              <a:t>Gyakorlattal egyező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400" b="1" dirty="0" smtClean="0"/>
              <a:t>Betartásuk kötelező</a:t>
            </a:r>
          </a:p>
          <a:p>
            <a:pPr marL="621348" lvl="1" indent="-256032" eaLnBrk="1" fontAlgn="auto" hangingPunct="1">
              <a:spcAft>
                <a:spcPts val="0"/>
              </a:spcAft>
              <a:buSzPct val="68000"/>
              <a:buFont typeface="Wingdings 3"/>
              <a:buChar char=""/>
              <a:defRPr/>
            </a:pPr>
            <a:endParaRPr lang="hu-HU" dirty="0" smtClean="0"/>
          </a:p>
          <a:p>
            <a:pPr marL="621348" lvl="1" indent="-256032" eaLnBrk="1" fontAlgn="auto" hangingPunct="1">
              <a:spcAft>
                <a:spcPts val="0"/>
              </a:spcAft>
              <a:buFont typeface="Verdana" pitchFamily="34" charset="0"/>
              <a:buNone/>
              <a:defRPr/>
            </a:pPr>
            <a:endParaRPr lang="hu-HU" dirty="0" smtClean="0"/>
          </a:p>
        </p:txBody>
      </p:sp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1. A szabályzatok áttekintése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saját tőke megfelelő kimutatása</a:t>
            </a:r>
          </a:p>
          <a:p>
            <a:pPr>
              <a:defRPr/>
            </a:pPr>
            <a:r>
              <a:rPr lang="hu-HU" sz="2000" b="1" dirty="0" smtClean="0"/>
              <a:t>Gt. 143. § (1) A taggyűlést - ha törvény vagy a társasági szerződés másként nem rendelkezik - az ügyvezető hívja össze.</a:t>
            </a:r>
          </a:p>
          <a:p>
            <a:pPr>
              <a:defRPr/>
            </a:pPr>
            <a:r>
              <a:rPr lang="hu-HU" sz="2000" b="1" dirty="0" smtClean="0"/>
              <a:t>(2) E törvényben vagy a társasági szerződésben meghatározott eseteken kívül a taggyűlést akkor is össze kell hívni, ha az a társaság érdekében egyébként szükséges. </a:t>
            </a:r>
            <a:r>
              <a:rPr lang="hu-HU" sz="2000" b="1" dirty="0" smtClean="0">
                <a:solidFill>
                  <a:srgbClr val="7030A0"/>
                </a:solidFill>
              </a:rPr>
              <a:t>Az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ügyvezető haladéktalanul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köteles </a:t>
            </a:r>
            <a:r>
              <a:rPr lang="hu-H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szükséges intézkedések megtétele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céljából-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összehívni a taggyűlést, </a:t>
            </a:r>
            <a:r>
              <a:rPr lang="hu-HU" sz="2000" b="1" dirty="0" smtClean="0">
                <a:solidFill>
                  <a:srgbClr val="7030A0"/>
                </a:solidFill>
              </a:rPr>
              <a:t>ha tudomására jut, hogy</a:t>
            </a:r>
          </a:p>
          <a:p>
            <a:pPr>
              <a:defRPr/>
            </a:pPr>
            <a:r>
              <a:rPr lang="hu-HU" sz="2000" b="1" i="1" dirty="0" smtClean="0">
                <a:solidFill>
                  <a:srgbClr val="7030A0"/>
                </a:solidFill>
              </a:rPr>
              <a:t>a) </a:t>
            </a:r>
            <a:r>
              <a:rPr lang="hu-H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társaság saját tőkéje veszteség folytán a törzstőke felére csökkent,</a:t>
            </a:r>
            <a:r>
              <a:rPr lang="hu-HU" sz="2000" b="1" dirty="0" smtClean="0">
                <a:solidFill>
                  <a:srgbClr val="7030A0"/>
                </a:solidFill>
              </a:rPr>
              <a:t> vagy</a:t>
            </a:r>
          </a:p>
          <a:p>
            <a:pPr>
              <a:defRPr/>
            </a:pPr>
            <a:r>
              <a:rPr lang="hu-HU" sz="2000" b="1" i="1" dirty="0" smtClean="0">
                <a:solidFill>
                  <a:srgbClr val="7030A0"/>
                </a:solidFill>
              </a:rPr>
              <a:t>b) </a:t>
            </a:r>
            <a:r>
              <a:rPr lang="hu-HU" sz="2000" b="1" dirty="0" smtClean="0">
                <a:solidFill>
                  <a:srgbClr val="7030A0"/>
                </a:solidFill>
              </a:rPr>
              <a:t>a társaságot fizetésképtelenség fenyegeti, vagy fizetéseit megszüntette, illetve, ha vagyona tartozásait nem fedezi.</a:t>
            </a:r>
          </a:p>
          <a:p>
            <a:pPr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A mérleg tartalma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saját tőke megfelelő kimutatása</a:t>
            </a:r>
          </a:p>
          <a:p>
            <a:pPr>
              <a:buFont typeface="Wingdings 3" pitchFamily="18" charset="2"/>
              <a:buNone/>
              <a:defRPr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hu-HU" sz="2000" b="1" dirty="0" smtClean="0"/>
              <a:t>Gt. 143. §</a:t>
            </a:r>
            <a:r>
              <a:rPr lang="hu-HU" sz="2000" dirty="0" smtClean="0"/>
              <a:t> </a:t>
            </a:r>
            <a:r>
              <a:rPr lang="hu-HU" sz="2000" b="1" dirty="0" smtClean="0"/>
              <a:t>(3) A (2) bekezdésben megjelölt esetekben -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amennyiben a taggyűlés időpontját legfeljebb egy hónappal megelőző </a:t>
            </a:r>
            <a:r>
              <a:rPr lang="hu-H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mérlegfordulónapra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összeállított közbenső mérleg szerint azok fennállnak - a tagoknak határozniuk kell </a:t>
            </a:r>
            <a:r>
              <a:rPr lang="hu-HU" sz="2000" b="1" dirty="0" smtClean="0"/>
              <a:t>különösen a pótbefizetés előírásáról vagy - ha ennek lehetőségét a társasági szerződés nem tartalmazza - a törzstőke más módon való biztosításáról, illetve a törzstőke leszállításáról, mindezek hiányában a társaságnak más társasággá történő átalakulásáról, illetve jogutód nélküli megszüntetéséről.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határozatokat legkésőbb három hónapon belül végre kell hajtani.</a:t>
            </a:r>
            <a:endParaRPr lang="hu-HU" sz="20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hu-HU" sz="2000" dirty="0" smtClean="0"/>
          </a:p>
          <a:p>
            <a:pPr>
              <a:buFont typeface="Wingdings 3" pitchFamily="18" charset="2"/>
              <a:buNone/>
              <a:defRPr/>
            </a:pPr>
            <a:endParaRPr lang="hu-H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A mérleg tartalma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saját tőke megfelelő kimutatása</a:t>
            </a:r>
          </a:p>
          <a:p>
            <a:pPr>
              <a:defRPr/>
            </a:pPr>
            <a:endParaRPr lang="hu-HU" sz="2000" dirty="0" smtClean="0"/>
          </a:p>
          <a:p>
            <a:pPr>
              <a:defRPr/>
            </a:pPr>
            <a:r>
              <a:rPr lang="hu-HU" sz="2000" b="1" dirty="0" smtClean="0"/>
              <a:t>Gt. 44.§(2)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 a könyvvizsgáló megállapítja, illetve egyébként tudomást szerez arról, hogy a gazdasági társaság vagyonának jelentős csökkenése várható, </a:t>
            </a:r>
            <a:r>
              <a:rPr lang="hu-HU" sz="2000" b="1" dirty="0" smtClean="0"/>
              <a:t>illetve olyan tényt észlel, amely a vezető tisztségviselők vagy a felügyelőbizottság tagjainak e törvényben meghatározott felelősségét vonja maga után,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köteles a gazdasági társaság legfőbb szervének összehívását kezdeményezni. </a:t>
            </a:r>
            <a:r>
              <a:rPr lang="hu-HU" sz="2000" b="1" dirty="0" smtClean="0"/>
              <a:t>Ha a legfőbb szerv ülésének összehívására nem kerül sor, illetve a jogszabályok által megkívánt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döntéseket nem hozza meg, a könyvvizsgáló erről a társaság törvényességi felügyeletét ellátó cégbíróságot értesíti.</a:t>
            </a:r>
            <a:endParaRPr lang="hu-HU" sz="20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A mérleg tartalma</a:t>
            </a: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Fontosabb szempontok:</a:t>
            </a:r>
          </a:p>
          <a:p>
            <a:pPr>
              <a:defRPr/>
            </a:pPr>
            <a:r>
              <a:rPr lang="hu-HU" sz="2400" b="1" dirty="0" smtClean="0"/>
              <a:t>Az árbevétel és egyéb bevétel megfelelő elkülönítése</a:t>
            </a:r>
          </a:p>
          <a:p>
            <a:pPr>
              <a:defRPr/>
            </a:pPr>
            <a:r>
              <a:rPr lang="hu-HU" sz="2400" b="1" dirty="0" smtClean="0"/>
              <a:t>A költségek megfelelő minősítése és elszámolása</a:t>
            </a:r>
          </a:p>
          <a:p>
            <a:pPr>
              <a:defRPr/>
            </a:pPr>
            <a:r>
              <a:rPr lang="hu-HU" sz="2400" b="1" dirty="0" smtClean="0"/>
              <a:t>Az egyéb ráfordítások meghatározása, részletes bontása</a:t>
            </a:r>
          </a:p>
          <a:p>
            <a:pPr>
              <a:defRPr/>
            </a:pPr>
            <a:r>
              <a:rPr lang="hu-HU" sz="2400" b="1" dirty="0" smtClean="0"/>
              <a:t>A pénzügyi bevételek és ráfordítások meghatározása</a:t>
            </a:r>
          </a:p>
          <a:p>
            <a:pPr>
              <a:defRPr/>
            </a:pPr>
            <a:r>
              <a:rPr lang="hu-HU" sz="2400" b="1" dirty="0" smtClean="0"/>
              <a:t>A rendkívüli bevételek és ráfordítások megfelelő kimutatása</a:t>
            </a:r>
            <a:endParaRPr lang="hu-HU" sz="2400" dirty="0" smtClean="0"/>
          </a:p>
          <a:p>
            <a:pPr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4000" dirty="0" smtClean="0">
                <a:solidFill>
                  <a:schemeClr val="accent2">
                    <a:lumMod val="75000"/>
                  </a:schemeClr>
                </a:solidFill>
              </a:rPr>
              <a:t>Az </a:t>
            </a:r>
            <a:r>
              <a:rPr lang="hu-HU" sz="4000" dirty="0" err="1" smtClean="0">
                <a:solidFill>
                  <a:schemeClr val="accent2">
                    <a:lumMod val="75000"/>
                  </a:schemeClr>
                </a:solidFill>
              </a:rPr>
              <a:t>eredménykimutatás</a:t>
            </a:r>
            <a:r>
              <a:rPr lang="hu-HU" sz="4000" dirty="0" smtClean="0">
                <a:solidFill>
                  <a:schemeClr val="accent2">
                    <a:lumMod val="75000"/>
                  </a:schemeClr>
                </a:solidFill>
              </a:rPr>
              <a:t> tartalma</a:t>
            </a:r>
            <a:endParaRPr lang="hu-HU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adóalap meghatározása a számviteli nyilvántartás adataiból: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hu-HU" sz="2400" b="1" dirty="0" smtClean="0"/>
              <a:t>El nem ismert költségek elkülönített nyilvántartása (számviteli </a:t>
            </a:r>
            <a:r>
              <a:rPr lang="hu-HU" sz="2400" b="1" dirty="0" err="1" smtClean="0"/>
              <a:t>écs</a:t>
            </a:r>
            <a:r>
              <a:rPr lang="hu-HU" sz="2400" b="1" dirty="0" smtClean="0"/>
              <a:t>, </a:t>
            </a:r>
            <a:r>
              <a:rPr lang="hu-HU" sz="2400" b="1" dirty="0" smtClean="0"/>
              <a:t>nem </a:t>
            </a:r>
            <a:r>
              <a:rPr lang="hu-HU" sz="2400" b="1" dirty="0" smtClean="0"/>
              <a:t>ésszerű célra igénybevett szolgáltatások, leltári hiányok, bírságok, büntetések, másoknak átadott pénzösszegek, eszközök)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hu-HU" sz="2400" b="1" dirty="0" smtClean="0"/>
              <a:t>De </a:t>
            </a:r>
            <a:r>
              <a:rPr lang="hu-HU" sz="2400" b="1" dirty="0" err="1" smtClean="0"/>
              <a:t>minimis</a:t>
            </a:r>
            <a:r>
              <a:rPr lang="hu-HU" sz="2400" b="1" dirty="0" smtClean="0"/>
              <a:t> támogatások nyilvántartása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hu-HU" sz="2400" b="1" dirty="0" smtClean="0"/>
              <a:t>Elhatárolt veszteség (negatív adóalap) nyilvántartása – 2012-ben az összes adóalap 50%-áig</a:t>
            </a:r>
          </a:p>
          <a:p>
            <a:pPr>
              <a:buFont typeface="Wingdings 3" pitchFamily="18" charset="2"/>
              <a:buNone/>
              <a:defRPr/>
            </a:pPr>
            <a:endParaRPr lang="hu-HU" dirty="0" smtClean="0"/>
          </a:p>
          <a:p>
            <a:pPr>
              <a:buFont typeface="Wingdings 3" pitchFamily="18" charset="2"/>
              <a:buNone/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A társasági adó megállapítása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A kiegészítő melléklet kötelező elemei:</a:t>
            </a:r>
          </a:p>
          <a:p>
            <a:pPr lvl="1"/>
            <a:r>
              <a:rPr lang="hu-HU" b="1" smtClean="0"/>
              <a:t>A társaság tulajdonosai</a:t>
            </a:r>
          </a:p>
          <a:p>
            <a:pPr lvl="1"/>
            <a:r>
              <a:rPr lang="hu-HU" b="1" smtClean="0"/>
              <a:t>A cég székhelye, telephelyei</a:t>
            </a:r>
          </a:p>
          <a:p>
            <a:pPr lvl="1"/>
            <a:r>
              <a:rPr lang="hu-HU" b="1" smtClean="0"/>
              <a:t>Végzett tevékenységek</a:t>
            </a:r>
          </a:p>
          <a:p>
            <a:pPr lvl="1"/>
            <a:r>
              <a:rPr lang="hu-HU" b="1" smtClean="0"/>
              <a:t>Kapcsolt felek és a bonyolított ügyletek</a:t>
            </a:r>
          </a:p>
          <a:p>
            <a:pPr lvl="1"/>
            <a:r>
              <a:rPr lang="hu-HU" b="1" smtClean="0"/>
              <a:t>A beszámolót összeállító mérlegképes szakember adatai, engedélye</a:t>
            </a:r>
          </a:p>
          <a:p>
            <a:pPr lvl="1"/>
            <a:r>
              <a:rPr lang="hu-HU" b="1" smtClean="0"/>
              <a:t>A beszámoló aláírására jogosult vezető</a:t>
            </a:r>
          </a:p>
          <a:p>
            <a:pPr lvl="1"/>
            <a:r>
              <a:rPr lang="hu-HU" b="1" smtClean="0"/>
              <a:t>Vezetők díjazása</a:t>
            </a:r>
          </a:p>
          <a:p>
            <a:pPr lvl="1"/>
            <a:r>
              <a:rPr lang="hu-HU" b="1" smtClean="0"/>
              <a:t>A társaság könyvvizsgálója, felszámított díjak</a:t>
            </a:r>
          </a:p>
          <a:p>
            <a:pPr lvl="1"/>
            <a:r>
              <a:rPr lang="hu-HU" b="1" smtClean="0"/>
              <a:t>Létszám, bérek alakulása</a:t>
            </a:r>
          </a:p>
          <a:p>
            <a:pPr lvl="1"/>
            <a:endParaRPr lang="hu-HU" smtClean="0"/>
          </a:p>
          <a:p>
            <a:endParaRPr lang="hu-HU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Kiegészítő melléklet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  <a:p>
            <a:r>
              <a:rPr lang="hu-HU" smtClean="0"/>
              <a:t>A kiegészítő melléklet kötelező elemei:</a:t>
            </a:r>
          </a:p>
          <a:p>
            <a:pPr lvl="1"/>
            <a:r>
              <a:rPr lang="hu-HU" b="1" smtClean="0"/>
              <a:t>Számviteli politika meghatározó elemei</a:t>
            </a:r>
          </a:p>
          <a:p>
            <a:pPr lvl="1"/>
            <a:r>
              <a:rPr lang="hu-HU" b="1" smtClean="0"/>
              <a:t>A számszerű adatok elemzése, értékelése</a:t>
            </a:r>
          </a:p>
          <a:p>
            <a:pPr lvl="1"/>
            <a:r>
              <a:rPr lang="hu-HU" b="1" smtClean="0"/>
              <a:t>Az ellenőrzés, önellenőrzés során feltárt hibák javításának bemutatása</a:t>
            </a:r>
          </a:p>
          <a:p>
            <a:pPr lvl="1"/>
            <a:r>
              <a:rPr lang="hu-HU" b="1" smtClean="0"/>
              <a:t>Befektetési tükör</a:t>
            </a:r>
          </a:p>
          <a:p>
            <a:pPr lvl="1"/>
            <a:r>
              <a:rPr lang="hu-HU" b="1" smtClean="0"/>
              <a:t>Cash flow (éves beszámolónál)</a:t>
            </a:r>
          </a:p>
          <a:p>
            <a:pPr lvl="1"/>
            <a:r>
              <a:rPr lang="hu-HU" b="1" smtClean="0"/>
              <a:t>Kötelezettségek bemutatása lejárat szerint</a:t>
            </a:r>
          </a:p>
          <a:p>
            <a:pPr lvl="1"/>
            <a:r>
              <a:rPr lang="hu-HU" b="1" smtClean="0"/>
              <a:t>Zálogjog, biztosíték, kezesség, garanciavállalás</a:t>
            </a:r>
          </a:p>
          <a:p>
            <a:pPr lvl="1"/>
            <a:r>
              <a:rPr lang="hu-HU" b="1" smtClean="0"/>
              <a:t>Lekötött tartalékok alakulása</a:t>
            </a:r>
          </a:p>
          <a:p>
            <a:pPr lvl="1"/>
            <a:endParaRPr lang="hu-HU" smtClean="0"/>
          </a:p>
          <a:p>
            <a:pPr lvl="1"/>
            <a:endParaRPr lang="hu-HU" smtClean="0"/>
          </a:p>
          <a:p>
            <a:endParaRPr lang="hu-HU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Kiegészítő melléklet</a:t>
            </a: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kiegészítő melléklet kötelező elemei:</a:t>
            </a:r>
          </a:p>
          <a:p>
            <a:pPr lvl="1"/>
            <a:r>
              <a:rPr lang="hu-HU" b="1" dirty="0" smtClean="0"/>
              <a:t>Az árbevétel alakulása, összetétele</a:t>
            </a:r>
          </a:p>
          <a:p>
            <a:pPr lvl="1"/>
            <a:r>
              <a:rPr lang="hu-HU" b="1" dirty="0" smtClean="0"/>
              <a:t>Az időbeli elhatárolások és a halasztott bevételek</a:t>
            </a:r>
          </a:p>
          <a:p>
            <a:pPr lvl="1"/>
            <a:r>
              <a:rPr lang="hu-HU" b="1" dirty="0" smtClean="0"/>
              <a:t>Rendkívüli tételek</a:t>
            </a:r>
          </a:p>
          <a:p>
            <a:pPr lvl="1"/>
            <a:r>
              <a:rPr lang="hu-HU" b="1" dirty="0" smtClean="0"/>
              <a:t>Céltartalékok</a:t>
            </a:r>
          </a:p>
          <a:p>
            <a:pPr lvl="1"/>
            <a:r>
              <a:rPr lang="hu-HU" b="1" dirty="0" smtClean="0"/>
              <a:t>A társasági adó alapjának alakulása, az adóalap  növelő és csökkentő </a:t>
            </a:r>
            <a:r>
              <a:rPr lang="hu-HU" b="1" dirty="0" smtClean="0"/>
              <a:t>tételek</a:t>
            </a:r>
          </a:p>
          <a:p>
            <a:pPr lvl="1"/>
            <a:r>
              <a:rPr lang="hu-HU" b="1" dirty="0" smtClean="0"/>
              <a:t>Eredményfelosztás</a:t>
            </a:r>
            <a:endParaRPr lang="hu-HU" b="1" dirty="0" smtClean="0"/>
          </a:p>
          <a:p>
            <a:pPr lvl="1"/>
            <a:r>
              <a:rPr lang="hu-HU" b="1" dirty="0" smtClean="0"/>
              <a:t>Az elhatárolt veszteség változása, a felhasználásról szóló döntés</a:t>
            </a:r>
          </a:p>
          <a:p>
            <a:pPr lvl="1"/>
            <a:r>
              <a:rPr lang="hu-HU" b="1" dirty="0" smtClean="0"/>
              <a:t>A saját tőke alakulása, szükséges intézkedések és azok hatása</a:t>
            </a:r>
          </a:p>
          <a:p>
            <a:pPr lvl="1">
              <a:buFont typeface="Verdana" pitchFamily="34" charset="0"/>
              <a:buNone/>
            </a:pPr>
            <a:endParaRPr lang="hu-HU" dirty="0" smtClean="0"/>
          </a:p>
          <a:p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Kiegészítő melléklet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Jelentős összegű hiba: </a:t>
            </a:r>
            <a:r>
              <a:rPr lang="hu-HU" sz="2000" b="1" dirty="0" smtClean="0"/>
              <a:t>ha a hiba feltárásának évében, a különböző ellenőrzések során, egy adott üzleti évet érintően (évenként külön-külön) feltárt hibák és hibahatások - eredményt, saját tőkét növelő-csökkentő - értékének együttes (előjeltől független) összege meghaladja a számviteli politikában meghatározott értékhatárt. Minden esetben jelentős összegű a hiba, ha a hiba feltárásának évében az ellenőrzések során - ugyanazon évet érintően - megállapított hibák, hibahatások eredményt, saját tőkét növelő-csökkentő értékének együttes (előjeltől független) összege meghaladja az ellenőrzött üzleti év mérlegfőösszegének 2 százalékát, illetve ha a mérlegfőösszeg 2 százaléka meghaladja az 500 millió forintot, akkor az 500 millió forintot;</a:t>
            </a:r>
          </a:p>
          <a:p>
            <a:pPr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Javítása </a:t>
            </a:r>
            <a:r>
              <a:rPr lang="hu-HU" sz="2000" b="1" dirty="0" smtClean="0"/>
              <a:t>3 oszlopos beszámolóban</a:t>
            </a:r>
          </a:p>
          <a:p>
            <a:pPr>
              <a:defRPr/>
            </a:pPr>
            <a:endParaRPr lang="hu-HU" sz="2000" dirty="0" smtClean="0"/>
          </a:p>
          <a:p>
            <a:pPr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Jelentős hibák javítása</a:t>
            </a:r>
            <a:endParaRPr lang="hu-H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Megbízható és valós képet lényegesen befolyásoló hiba: </a:t>
            </a:r>
            <a:r>
              <a:rPr lang="hu-HU" sz="2000" b="1" dirty="0" smtClean="0"/>
              <a:t>ha a jelentős összegű hibák és hibahatások összevont értéke a saját tőke értékét lényegesen - a számviteli politikában meghatározott módon és mértékben - megváltoztatja, és ezért a már közzétett - a vagyoni, pénzügyi és jövedelmi helyzetre vonatkozó - adatok megtévesztőek. Minden esetben a megbízható és valós képet lényegesen befolyásoló hibának kell tekinteni, ha a megállapítások következtében a hiba feltárásának évét megelőző üzleti év mérlegében kimutatott saját tőke legalább 20 százalékkal változik (nő vagy csökken).</a:t>
            </a:r>
          </a:p>
          <a:p>
            <a:pPr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Javítása: </a:t>
            </a:r>
            <a:r>
              <a:rPr lang="hu-HU" sz="2000" b="1" dirty="0" smtClean="0"/>
              <a:t>2 oszlopos, azonnal közzéteendő beszámolóban</a:t>
            </a:r>
          </a:p>
          <a:p>
            <a:pPr>
              <a:defRPr/>
            </a:pPr>
            <a:endParaRPr lang="hu-HU" sz="2000" dirty="0" smtClean="0"/>
          </a:p>
          <a:p>
            <a:pPr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Jelentős hibák javítása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Mérleg készítés napja: </a:t>
            </a:r>
            <a:r>
              <a:rPr lang="hu-HU" sz="2400" b="1" dirty="0" err="1" smtClean="0"/>
              <a:t>Szt</a:t>
            </a:r>
            <a:r>
              <a:rPr lang="hu-HU" sz="2400" b="1" dirty="0" smtClean="0"/>
              <a:t> . 3. § (6) 1. </a:t>
            </a:r>
            <a:r>
              <a:rPr lang="hu-HU" sz="2400" b="1" dirty="0" smtClean="0"/>
              <a:t>pontja alapján a mérlegkészítés időpontja a mérleg egyes tételeihez kapcsolódóan meghatározott azon - az üzleti év </a:t>
            </a:r>
            <a:r>
              <a:rPr lang="hu-HU" sz="2400" b="1" dirty="0" err="1" smtClean="0"/>
              <a:t>mérlegfordulónapját</a:t>
            </a:r>
            <a:r>
              <a:rPr lang="hu-HU" sz="2400" b="1" dirty="0" smtClean="0"/>
              <a:t> </a:t>
            </a:r>
            <a:r>
              <a:rPr lang="hu-HU" sz="2400" b="1" dirty="0" smtClean="0"/>
              <a:t>követő - időpont, </a:t>
            </a:r>
            <a:r>
              <a:rPr lang="hu-HU" sz="2400" b="1" dirty="0" smtClean="0">
                <a:solidFill>
                  <a:schemeClr val="accent4">
                    <a:lumMod val="75000"/>
                  </a:schemeClr>
                </a:solidFill>
              </a:rPr>
              <a:t>amely időpontig a megbízható és valós vagyoni helyzet bemutatásához szükséges értékelési feladatokat el lehet és el kell végezni. </a:t>
            </a:r>
          </a:p>
          <a:p>
            <a:pPr>
              <a:defRPr/>
            </a:pPr>
            <a:r>
              <a:rPr lang="hu-HU" sz="2400" b="1" dirty="0" smtClean="0"/>
              <a:t>Nem a mérleg (beszámoló) elkészítésének napját jelenti</a:t>
            </a:r>
          </a:p>
          <a:p>
            <a:pPr>
              <a:defRPr/>
            </a:pPr>
            <a:r>
              <a:rPr lang="hu-HU" sz="2400" b="1" dirty="0" smtClean="0"/>
              <a:t>Meghatározása az értékelések, bemutatások miatt fontos</a:t>
            </a:r>
          </a:p>
          <a:p>
            <a:pPr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Számviteli politika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 kötelező a könyvvizsgálat</a:t>
            </a:r>
            <a:r>
              <a:rPr lang="hu-HU" sz="2000" b="1" dirty="0" smtClean="0"/>
              <a:t>, ha az alábbi két feltétel együttesen teljesül:</a:t>
            </a:r>
          </a:p>
          <a:p>
            <a:pPr lvl="1">
              <a:defRPr/>
            </a:pPr>
            <a:r>
              <a:rPr lang="hu-HU" sz="2000" b="1" dirty="0" smtClean="0"/>
              <a:t>a) az üzleti évet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megelőző két üzleti év átlagában </a:t>
            </a:r>
            <a:r>
              <a:rPr lang="hu-HU" sz="2000" b="1" dirty="0" smtClean="0"/>
              <a:t>a vállalkozó éves (</a:t>
            </a:r>
            <a:r>
              <a:rPr lang="hu-HU" sz="2000" b="1" dirty="0" err="1" smtClean="0"/>
              <a:t>éves</a:t>
            </a:r>
            <a:r>
              <a:rPr lang="hu-HU" sz="2000" b="1" dirty="0" smtClean="0"/>
              <a:t> szintre átszámított) nettó árbevétele nem haladta meg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2012-ben a 200 millió </a:t>
            </a:r>
            <a:r>
              <a:rPr lang="hu-HU" sz="2000" b="1" dirty="0" smtClean="0"/>
              <a:t>forintot, és</a:t>
            </a:r>
          </a:p>
          <a:p>
            <a:pPr lvl="1">
              <a:defRPr/>
            </a:pPr>
            <a:r>
              <a:rPr lang="hu-HU" sz="2000" b="1" dirty="0" smtClean="0"/>
              <a:t>b) az üzleti évet megelőző két üzleti év átlagában a vállalkozó által átlagosan foglalkoztatottak száma nem haladta meg az 50 főt.</a:t>
            </a:r>
          </a:p>
          <a:p>
            <a:pPr lvl="1"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2013-tól a nettó árbevétel értékhatára 300 millió </a:t>
            </a:r>
            <a:r>
              <a:rPr lang="hu-HU" sz="2000" b="1" dirty="0" smtClean="0"/>
              <a:t>forintra emelkedik</a:t>
            </a:r>
          </a:p>
          <a:p>
            <a:pPr lvl="1">
              <a:defRPr/>
            </a:pPr>
            <a:r>
              <a:rPr lang="hu-HU" sz="2000" b="1" dirty="0" smtClean="0"/>
              <a:t>Ha kötelező a könyvvizsgálat, akkor azt a közbenső beszámolókra  és a javított beszámolókra is alkalmazni kell</a:t>
            </a:r>
          </a:p>
          <a:p>
            <a:pPr lvl="1">
              <a:defRPr/>
            </a:pPr>
            <a:endParaRPr lang="hu-HU" sz="2400" b="1" dirty="0" smtClean="0"/>
          </a:p>
          <a:p>
            <a:pPr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A beszámoló könyvvizsgálata</a:t>
            </a: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872208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Köszönöm figyelmüket!</a:t>
            </a:r>
            <a:b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851275" y="3141663"/>
            <a:ext cx="4968875" cy="1800225"/>
          </a:xfrm>
        </p:spPr>
        <p:txBody>
          <a:bodyPr/>
          <a:lstStyle/>
          <a:p>
            <a:pPr marR="0" algn="ctr"/>
            <a:r>
              <a:rPr lang="hu-HU" sz="1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Takácsné Grúz Erzsébet</a:t>
            </a:r>
          </a:p>
          <a:p>
            <a:pPr marR="0" algn="ctr"/>
            <a:r>
              <a:rPr lang="hu-HU" sz="1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Adószakértő</a:t>
            </a:r>
          </a:p>
          <a:p>
            <a:pPr marR="0" algn="ctr"/>
            <a:r>
              <a:rPr lang="hu-HU" sz="1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Bejegyzett könyvvizsgáló</a:t>
            </a:r>
          </a:p>
          <a:p>
            <a:pPr marR="0" algn="ctr"/>
            <a:r>
              <a:rPr lang="hu-HU" sz="1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INEZ AUDIT Kft.</a:t>
            </a:r>
          </a:p>
          <a:p>
            <a:pPr marR="0" algn="ctr"/>
            <a:r>
              <a:rPr lang="hu-HU" sz="1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Eger, Orgonás tér 4.</a:t>
            </a:r>
          </a:p>
          <a:p>
            <a:pPr marR="0"/>
            <a:endParaRPr lang="hu-H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000" b="1" dirty="0" smtClean="0"/>
              <a:t>A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mérlegkészítés napjának meghatározásakor </a:t>
            </a:r>
            <a:r>
              <a:rPr lang="hu-HU" sz="2000" b="1" dirty="0" smtClean="0"/>
              <a:t>tekintettel kell lenni arra, </a:t>
            </a:r>
          </a:p>
          <a:p>
            <a:pPr lvl="1">
              <a:defRPr/>
            </a:pPr>
            <a:r>
              <a:rPr lang="hu-HU" sz="2000" b="1" dirty="0" smtClean="0"/>
              <a:t>hogy az üzleti évet követően is történhetnek olyan nem várt események, amelyek befolyásolhatják a beszámolóban közölt adatokat; </a:t>
            </a:r>
          </a:p>
          <a:p>
            <a:pPr lvl="1">
              <a:defRPr/>
            </a:pPr>
            <a:r>
              <a:rPr lang="hu-HU" sz="2000" b="1" dirty="0" smtClean="0"/>
              <a:t>másrészt a számviteli törvény a beszámoló-készítés folyamatának olyan gyakorlati kötelezettségeit tartalmazza (például az adóhatóságokkal kapcsolatos elszámolásokat a bevallásokkal egyezően, a bankszámla egyenlegeket a bankkivonatokkal egyezően kell a beszámolóban szerepeltetni) melynek alapbizonylatai december 31-én még nem állnak rendelkezésre</a:t>
            </a: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Számviteli politika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000" b="1" dirty="0" smtClean="0"/>
              <a:t>Célszerű a számviteli politikában a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zárási ütemtervet </a:t>
            </a:r>
            <a:r>
              <a:rPr lang="hu-HU" sz="2000" b="1" dirty="0" smtClean="0"/>
              <a:t>rögzíteni a feladatok végrehajtása és a határidők betartása érdekében</a:t>
            </a:r>
          </a:p>
          <a:p>
            <a:pPr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Ütemezés állomásai: </a:t>
            </a:r>
          </a:p>
          <a:p>
            <a:pPr lvl="1">
              <a:defRPr/>
            </a:pPr>
            <a:r>
              <a:rPr lang="hu-HU" sz="2000" b="1" dirty="0" smtClean="0"/>
              <a:t>Folyamatos könyvelés befejezése</a:t>
            </a:r>
          </a:p>
          <a:p>
            <a:pPr lvl="1">
              <a:defRPr/>
            </a:pPr>
            <a:r>
              <a:rPr lang="hu-HU" sz="2000" b="1" dirty="0" smtClean="0"/>
              <a:t>Selejtezés, leltározás, leltár kiértékelés</a:t>
            </a:r>
          </a:p>
          <a:p>
            <a:pPr lvl="1">
              <a:defRPr/>
            </a:pPr>
            <a:r>
              <a:rPr lang="hu-HU" sz="2000" b="1" dirty="0" smtClean="0"/>
              <a:t>Vegyes feladások elkészítése, könyvelése (értékcsökkenési leírás, terven felüli </a:t>
            </a:r>
            <a:r>
              <a:rPr lang="hu-HU" sz="2000" b="1" dirty="0" err="1" smtClean="0"/>
              <a:t>écs</a:t>
            </a:r>
            <a:r>
              <a:rPr lang="hu-HU" sz="2000" b="1" dirty="0" smtClean="0"/>
              <a:t>., leltározási különbözetek, értékvesztés, devizás tételek árfolyam-különbözete, selejtezések)</a:t>
            </a:r>
          </a:p>
          <a:p>
            <a:pPr lvl="1">
              <a:defRPr/>
            </a:pPr>
            <a:r>
              <a:rPr lang="hu-HU" sz="2000" b="1" dirty="0" smtClean="0"/>
              <a:t>Analitikus nyilvántartások lezárása (befektetett eszköz, készlet, követelés, kötelezettség, előleg, pénzeszközök , halaszott bevételek ellenőrzése után)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Számviteli politika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Ütemezés állomásai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(folytatás):</a:t>
            </a:r>
          </a:p>
          <a:p>
            <a:pPr lvl="1">
              <a:defRPr/>
            </a:pPr>
            <a:r>
              <a:rPr lang="hu-HU" sz="2000" b="1" dirty="0" smtClean="0"/>
              <a:t>Külső megerősítések mérlegelése, beszerzése</a:t>
            </a:r>
          </a:p>
          <a:p>
            <a:pPr lvl="1">
              <a:defRPr/>
            </a:pPr>
            <a:r>
              <a:rPr lang="hu-HU" sz="2000" b="1" dirty="0" smtClean="0"/>
              <a:t>Egyeztetési különbözetek feltárása, elszámolása (adó, egyéb követelés, kötelezettség)</a:t>
            </a:r>
          </a:p>
          <a:p>
            <a:pPr lvl="1">
              <a:defRPr/>
            </a:pPr>
            <a:r>
              <a:rPr lang="hu-HU" sz="2000" b="1" dirty="0" smtClean="0"/>
              <a:t>Vállalkozói döntések, ügyletek minősítéseiből fakadó elszámolások (kompenzálások, nem számlázott engedmények, elengedett követelések, jogi kötelezettség-vállalások)</a:t>
            </a:r>
          </a:p>
          <a:p>
            <a:pPr lvl="1">
              <a:defRPr/>
            </a:pPr>
            <a:r>
              <a:rPr lang="hu-HU" sz="2000" b="1" dirty="0" smtClean="0"/>
              <a:t>Év végén megállapított adók (HIPA, szakképzési </a:t>
            </a:r>
            <a:r>
              <a:rPr lang="hu-HU" sz="2000" b="1" dirty="0" smtClean="0"/>
              <a:t>hozzájárulás)</a:t>
            </a:r>
            <a:endParaRPr lang="hu-HU" sz="2000" b="1" dirty="0" smtClean="0"/>
          </a:p>
          <a:p>
            <a:pPr lvl="1">
              <a:defRPr/>
            </a:pPr>
            <a:r>
              <a:rPr lang="hu-HU" sz="2000" b="1" dirty="0" smtClean="0"/>
              <a:t>Piaci értékelés, ha lehetséges és szükséges (értékhelyesbítés, értékelési tartalék)</a:t>
            </a:r>
            <a:endParaRPr lang="hu-HU" sz="2000" dirty="0" smtClean="0"/>
          </a:p>
          <a:p>
            <a:pPr>
              <a:defRPr/>
            </a:pPr>
            <a:r>
              <a:rPr lang="hu-HU" sz="2000" b="1" dirty="0" smtClean="0"/>
              <a:t> </a:t>
            </a:r>
          </a:p>
          <a:p>
            <a:pPr>
              <a:defRPr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Számviteli politika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Piaci értékelés</a:t>
            </a:r>
          </a:p>
          <a:p>
            <a:pPr lvl="1">
              <a:defRPr/>
            </a:pPr>
            <a:r>
              <a:rPr lang="hu-HU" sz="2000" b="1" dirty="0" smtClean="0"/>
              <a:t>Elsődleges célja a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vagyon tényleges piaci értékének </a:t>
            </a:r>
            <a:r>
              <a:rPr lang="hu-HU" sz="2000" b="1" dirty="0" smtClean="0"/>
              <a:t>kimutatása (cégeladás, átalakulás, vagyoni biztosítékok meghatározása, végelszámolás stb. esetén)</a:t>
            </a:r>
          </a:p>
          <a:p>
            <a:pPr lvl="1">
              <a:defRPr/>
            </a:pPr>
            <a:r>
              <a:rPr lang="hu-HU" sz="2000" b="1" dirty="0" smtClean="0"/>
              <a:t>Másodlagos célja a </a:t>
            </a: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saját tőke emelése </a:t>
            </a:r>
            <a:r>
              <a:rPr lang="hu-HU" sz="2000" b="1" dirty="0" smtClean="0"/>
              <a:t>(nem törvényi cél, de a gyakorlatban gyakori szándék a negatív eredménytartalék hatásának ellensúlyozására pályázati feltétel teljesítéséhez, hitelképesség igazolásához) </a:t>
            </a:r>
          </a:p>
          <a:p>
            <a:pPr lvl="1">
              <a:defRPr/>
            </a:pPr>
            <a:r>
              <a:rPr lang="hu-HU" sz="2000" b="1" dirty="0" smtClean="0"/>
              <a:t>Nem alkalmas az osztalékfizetési korlát megemelésére!</a:t>
            </a:r>
          </a:p>
          <a:p>
            <a:pPr lvl="1">
              <a:defRPr/>
            </a:pPr>
            <a:r>
              <a:rPr lang="hu-HU" sz="2000" b="1" dirty="0" smtClean="0"/>
              <a:t>Alapvető követelmény a számviteli politika kiegészítése</a:t>
            </a:r>
          </a:p>
          <a:p>
            <a:pPr lvl="1">
              <a:defRPr/>
            </a:pPr>
            <a:r>
              <a:rPr lang="hu-HU" sz="2000" b="1" dirty="0" smtClean="0"/>
              <a:t>Amíg a kiválasztott eszközök szerepelnek a könyvekben, nem lehet visszatérni, illetve a számviteli politika ilyen módosítása után nem lehet újra indítani a vagyoni értékelést</a:t>
            </a: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Számviteli politika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Piaci értékelés – Számviteli politika</a:t>
            </a:r>
            <a:endParaRPr lang="hu-H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hu-HU" sz="2400" b="1" dirty="0" smtClean="0"/>
              <a:t>A piaci értékelésre kiválasztott </a:t>
            </a: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eszközök egyedi </a:t>
            </a:r>
            <a:r>
              <a:rPr lang="hu-HU" sz="2400" b="1" dirty="0" smtClean="0"/>
              <a:t>meghatározása</a:t>
            </a:r>
          </a:p>
          <a:p>
            <a:pPr lvl="1">
              <a:defRPr/>
            </a:pPr>
            <a:r>
              <a:rPr lang="hu-HU" sz="2400" b="1" dirty="0" smtClean="0"/>
              <a:t>A </a:t>
            </a: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piaci érték </a:t>
            </a:r>
            <a:r>
              <a:rPr lang="hu-HU" sz="2400" b="1" dirty="0" smtClean="0">
                <a:solidFill>
                  <a:srgbClr val="7030A0"/>
                </a:solidFill>
              </a:rPr>
              <a:t>megállapítási módjának </a:t>
            </a:r>
            <a:r>
              <a:rPr lang="hu-HU" sz="2400" b="1" dirty="0" smtClean="0"/>
              <a:t>rögzítése</a:t>
            </a:r>
          </a:p>
          <a:p>
            <a:pPr lvl="1">
              <a:defRPr/>
            </a:pPr>
            <a:r>
              <a:rPr lang="hu-HU" sz="2400" b="1" dirty="0" smtClean="0"/>
              <a:t>A törvény szerinti </a:t>
            </a: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értékelés és elszámolás </a:t>
            </a:r>
          </a:p>
          <a:p>
            <a:pPr lvl="1">
              <a:defRPr/>
            </a:pPr>
            <a:r>
              <a:rPr lang="hu-HU" sz="2400" b="1" dirty="0" smtClean="0"/>
              <a:t>Az értékhelyesbítés és az értékelési tartalék meghatározásának, összegének, valamint azok változásának bemutatása a </a:t>
            </a: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kiegészítő mellékletben</a:t>
            </a:r>
          </a:p>
          <a:p>
            <a:pPr lvl="1">
              <a:defRPr/>
            </a:pP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Könyvvizsgáló </a:t>
            </a:r>
            <a:r>
              <a:rPr lang="hu-HU" sz="2400" b="1" dirty="0" smtClean="0"/>
              <a:t>felkérése a beszámolóban közöltek jóváhagyására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Számviteli politika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számviteli politika 2012. évi változásai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000" b="1" dirty="0" smtClean="0"/>
              <a:t>Sajátos egyszerűsített éves beszámoló választása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000" b="1" dirty="0" smtClean="0"/>
              <a:t>Ennek lehetősége a törvényben meghatározott gazdálkodóknál, ha két egymást követő üzleti évben a nagyságot jelző mutatóérték közül bármelyik kettő nem haladja meg az alábbi határértéket: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000" b="1" dirty="0" smtClean="0"/>
              <a:t>Mérlegfőösszeg a 65 millió forintot,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000" b="1" dirty="0" smtClean="0"/>
              <a:t>Éves nettó árbevétel a 130 millió forintot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000" b="1" dirty="0" smtClean="0"/>
              <a:t>Átlagos foglalkoztatottak létszáma a 10 főt.</a:t>
            </a:r>
          </a:p>
          <a:p>
            <a:pPr marL="365760" lvl="1" indent="-256032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hu-HU" sz="2000" b="1" dirty="0" smtClean="0"/>
              <a:t>A jövőben néhány kivételtől eltekintve bármely vállalkozás dönthet a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naptári évtől eltérő üzleti év </a:t>
            </a:r>
            <a:r>
              <a:rPr lang="hu-HU" sz="2000" b="1" dirty="0" smtClean="0"/>
              <a:t>alkalmazásáról, ha ez jobban igazodik a vállalkozás valós gazdálkodásához</a:t>
            </a:r>
          </a:p>
        </p:txBody>
      </p:sp>
      <p:sp>
        <p:nvSpPr>
          <p:cNvPr id="40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Számviteli politika</a:t>
            </a:r>
            <a:endParaRPr lang="hu-H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931</TotalTime>
  <Words>2328</Words>
  <Application>Microsoft Office PowerPoint</Application>
  <PresentationFormat>Diavetítés a képernyőre (4:3 oldalarány)</PresentationFormat>
  <Paragraphs>227</Paragraphs>
  <Slides>31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9" baseType="lpstr">
      <vt:lpstr>Arial</vt:lpstr>
      <vt:lpstr>Lucida Sans Unicode</vt:lpstr>
      <vt:lpstr>Wingdings 3</vt:lpstr>
      <vt:lpstr>Verdana</vt:lpstr>
      <vt:lpstr>Wingdings 2</vt:lpstr>
      <vt:lpstr>Calibri</vt:lpstr>
      <vt:lpstr>Courier New</vt:lpstr>
      <vt:lpstr>Sétatér</vt:lpstr>
      <vt:lpstr>Év végi zárási feladatok</vt:lpstr>
      <vt:lpstr>1. A szabályzatok áttekintése</vt:lpstr>
      <vt:lpstr>Számviteli politika</vt:lpstr>
      <vt:lpstr>Számviteli politika</vt:lpstr>
      <vt:lpstr>Számviteli politika</vt:lpstr>
      <vt:lpstr>Számviteli politika</vt:lpstr>
      <vt:lpstr>Számviteli politika</vt:lpstr>
      <vt:lpstr>Számviteli politika</vt:lpstr>
      <vt:lpstr>Számviteli politika</vt:lpstr>
      <vt:lpstr>Számviteli politika</vt:lpstr>
      <vt:lpstr>Pénzkezelési szabályzat</vt:lpstr>
      <vt:lpstr>Pénzkezelési szabályzat</vt:lpstr>
      <vt:lpstr>Bizonylati rend, könyvvezetés</vt:lpstr>
      <vt:lpstr>Leltározási szabályzat</vt:lpstr>
      <vt:lpstr>Zárás előtti munkálatok</vt:lpstr>
      <vt:lpstr>Zárás előtti munkálatok</vt:lpstr>
      <vt:lpstr>A beszámoló elkészítése</vt:lpstr>
      <vt:lpstr>A beszámoló típusai</vt:lpstr>
      <vt:lpstr>A mérleg tartalma</vt:lpstr>
      <vt:lpstr>A mérleg tartalma</vt:lpstr>
      <vt:lpstr>A mérleg tartalma</vt:lpstr>
      <vt:lpstr>A mérleg tartalma</vt:lpstr>
      <vt:lpstr>Az eredménykimutatás tartalma</vt:lpstr>
      <vt:lpstr>A társasági adó megállapítása</vt:lpstr>
      <vt:lpstr>Kiegészítő melléklet</vt:lpstr>
      <vt:lpstr>Kiegészítő melléklet</vt:lpstr>
      <vt:lpstr>Kiegészítő melléklet</vt:lpstr>
      <vt:lpstr>Jelentős hibák javítása</vt:lpstr>
      <vt:lpstr>Jelentős hibák javítása</vt:lpstr>
      <vt:lpstr>A beszámoló könyvvizsgálata</vt:lpstr>
      <vt:lpstr>Köszönöm figyelmüket!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INEZ AUDIT Kft</dc:creator>
  <cp:lastModifiedBy>INEZ AUDIT Kft</cp:lastModifiedBy>
  <cp:revision>102</cp:revision>
  <dcterms:created xsi:type="dcterms:W3CDTF">2012-02-03T10:38:14Z</dcterms:created>
  <dcterms:modified xsi:type="dcterms:W3CDTF">2012-11-26T14:21:38Z</dcterms:modified>
</cp:coreProperties>
</file>